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60" r:id="rId5"/>
    <p:sldId id="262" r:id="rId6"/>
    <p:sldId id="263" r:id="rId7"/>
    <p:sldId id="265" r:id="rId8"/>
    <p:sldId id="259" r:id="rId9"/>
    <p:sldId id="266" r:id="rId10"/>
    <p:sldId id="267" r:id="rId11"/>
    <p:sldId id="268" r:id="rId12"/>
    <p:sldId id="269" r:id="rId13"/>
    <p:sldId id="272" r:id="rId14"/>
    <p:sldId id="273" r:id="rId15"/>
    <p:sldId id="271" r:id="rId16"/>
    <p:sldId id="274" r:id="rId17"/>
    <p:sldId id="276" r:id="rId18"/>
    <p:sldId id="278" r:id="rId19"/>
    <p:sldId id="279" r:id="rId20"/>
    <p:sldId id="280" r:id="rId21"/>
    <p:sldId id="281" r:id="rId22"/>
    <p:sldId id="282" r:id="rId23"/>
    <p:sldId id="284" r:id="rId24"/>
    <p:sldId id="283" r:id="rId25"/>
    <p:sldId id="287" r:id="rId26"/>
    <p:sldId id="270" r:id="rId27"/>
  </p:sldIdLst>
  <p:sldSz cx="9144000" cy="5143500" type="screen16x9"/>
  <p:notesSz cx="6858000" cy="9144000"/>
  <p:embeddedFontLst>
    <p:embeddedFont>
      <p:font typeface="Dosis" panose="020B0604020202020204" charset="0"/>
      <p:regular r:id="rId29"/>
      <p:bold r:id="rId30"/>
    </p:embeddedFont>
    <p:embeddedFont>
      <p:font typeface="Nunito" panose="020B0604020202020204" charset="0"/>
      <p:regular r:id="rId31"/>
      <p:bold r:id="rId32"/>
      <p:italic r:id="rId33"/>
      <p:boldItalic r:id="rId34"/>
    </p:embeddedFont>
    <p:embeddedFont>
      <p:font typeface="Robo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DC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9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2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39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237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465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982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091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33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arieskarestu/" TargetMode="External"/><Relationship Id="rId4" Type="http://schemas.openxmlformats.org/officeDocument/2006/relationships/hyperlink" Target="mailto:arieskarestu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drive.google.com/file/d/1xBUUtojUFG7_wzgenUGWTF-6bAAETOuW/view?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drive.google.com/file/d/1xBUUtojUFG7_wzgenUGWTF-6bAAETOuW/view?usp=sharing"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drive.google.com/file/d/1xBUUtojUFG7_wzgenUGWTF-6bAAETOuW/view?usp=sharing"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xBUUtojUFG7_wzgenUGWTF-6bAAETOuW/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a:t>
            </a:r>
            <a:r>
              <a:rPr lang="en-US" b="1" dirty="0" err="1"/>
              <a:t>pengeluaran</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Kelompok </a:t>
            </a:r>
            <a:r>
              <a:rPr lang="en-US" sz="1200" dirty="0" err="1">
                <a:solidFill>
                  <a:schemeClr val="dk1"/>
                </a:solidFill>
              </a:rPr>
              <a:t>umur</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tertinggi</a:t>
            </a:r>
            <a:r>
              <a:rPr lang="en-US" sz="1200" dirty="0">
                <a:solidFill>
                  <a:schemeClr val="dk1"/>
                </a:solidFill>
              </a:rPr>
              <a:t>, </a:t>
            </a:r>
            <a:r>
              <a:rPr lang="en-US" sz="1200" dirty="0" err="1">
                <a:solidFill>
                  <a:schemeClr val="dk1"/>
                </a:solidFill>
              </a:rPr>
              <a:t>yakni</a:t>
            </a:r>
            <a:r>
              <a:rPr lang="en-US" sz="1200" dirty="0">
                <a:solidFill>
                  <a:schemeClr val="dk1"/>
                </a:solidFill>
              </a:rPr>
              <a:t> kelompok </a:t>
            </a:r>
            <a:r>
              <a:rPr lang="en-US" sz="1200" dirty="0" err="1">
                <a:solidFill>
                  <a:schemeClr val="dk1"/>
                </a:solidFill>
              </a:rPr>
              <a:t>dewasa</a:t>
            </a:r>
            <a:r>
              <a:rPr lang="en-US" sz="1200" dirty="0">
                <a:solidFill>
                  <a:schemeClr val="dk1"/>
                </a:solidFill>
              </a:rPr>
              <a:t> </a:t>
            </a:r>
            <a:r>
              <a:rPr lang="en-US" sz="1200" dirty="0" err="1">
                <a:solidFill>
                  <a:schemeClr val="dk1"/>
                </a:solidFill>
              </a:rPr>
              <a:t>muda</a:t>
            </a:r>
            <a:r>
              <a:rPr lang="en-US" sz="1200" dirty="0">
                <a:solidFill>
                  <a:schemeClr val="dk1"/>
                </a:solidFill>
              </a:rPr>
              <a:t> bisa menjadi target pasar yang </a:t>
            </a:r>
            <a:r>
              <a:rPr lang="en-US" sz="1200" dirty="0" err="1">
                <a:solidFill>
                  <a:schemeClr val="dk1"/>
                </a:solidFill>
              </a:rPr>
              <a:t>menarik</a:t>
            </a:r>
            <a:r>
              <a:rPr lang="en-US" sz="1200" dirty="0">
                <a:solidFill>
                  <a:schemeClr val="dk1"/>
                </a:solidFill>
              </a:rPr>
              <a:t> untuk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a:t>
            </a:r>
            <a:r>
              <a:rPr lang="en-US" sz="1200" dirty="0" err="1">
                <a:solidFill>
                  <a:schemeClr val="dk1"/>
                </a:solidFill>
              </a:rPr>
              <a:t>difokuskan</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a:t>
            </a:r>
            <a:r>
              <a:rPr lang="en-US" sz="1200" dirty="0" err="1">
                <a:solidFill>
                  <a:schemeClr val="dk1"/>
                </a:solidFill>
              </a:rPr>
              <a:t>berdasarkan</a:t>
            </a:r>
            <a:r>
              <a:rPr lang="en-US" sz="1200" dirty="0">
                <a:solidFill>
                  <a:schemeClr val="dk1"/>
                </a:solidFill>
              </a:rPr>
              <a:t> kelompok </a:t>
            </a:r>
            <a:r>
              <a:rPr lang="en-US" sz="1200" dirty="0" err="1">
                <a:solidFill>
                  <a:schemeClr val="dk1"/>
                </a:solidFill>
              </a:rPr>
              <a:t>umur</a:t>
            </a:r>
            <a:r>
              <a:rPr lang="en-US" sz="1200" dirty="0">
                <a:solidFill>
                  <a:schemeClr val="dk1"/>
                </a:solidFill>
              </a:rPr>
              <a:t>, </a:t>
            </a:r>
            <a:r>
              <a:rPr lang="en-US" sz="1200" dirty="0" err="1">
                <a:solidFill>
                  <a:schemeClr val="dk1"/>
                </a:solidFill>
              </a:rPr>
              <a:t>hal</a:t>
            </a:r>
            <a:r>
              <a:rPr lang="en-US" sz="1200" dirty="0">
                <a:solidFill>
                  <a:schemeClr val="dk1"/>
                </a:solidFill>
              </a:rPr>
              <a:t>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yang </a:t>
            </a:r>
            <a:r>
              <a:rPr lang="en-US" sz="1200" dirty="0" err="1">
                <a:solidFill>
                  <a:schemeClr val="dk1"/>
                </a:solidFill>
              </a:rPr>
              <a:t>berbeda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memahami</a:t>
            </a:r>
            <a:r>
              <a:rPr lang="en-US" sz="1200" dirty="0">
                <a:solidFill>
                  <a:schemeClr val="dk1"/>
                </a:solidFill>
              </a:rPr>
              <a:t> </a:t>
            </a:r>
            <a:r>
              <a:rPr lang="en-US" sz="1200" dirty="0" err="1">
                <a:solidFill>
                  <a:schemeClr val="dk1"/>
                </a:solidFill>
              </a:rPr>
              <a:t>preferensi</a:t>
            </a:r>
            <a:r>
              <a:rPr lang="en-US" sz="1200" dirty="0">
                <a:solidFill>
                  <a:schemeClr val="dk1"/>
                </a:solidFill>
              </a:rPr>
              <a:t> ini bisa </a:t>
            </a:r>
            <a:r>
              <a:rPr lang="en-US" sz="1200" dirty="0" err="1">
                <a:solidFill>
                  <a:schemeClr val="dk1"/>
                </a:solidFill>
              </a:rPr>
              <a:t>membantu</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menyesuaikan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produk</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Analisis</a:t>
            </a:r>
            <a:r>
              <a:rPr lang="en-US" sz="1200" dirty="0">
                <a:solidFill>
                  <a:schemeClr val="dk1"/>
                </a:solidFill>
              </a:rPr>
              <a:t> outlier untuk </a:t>
            </a:r>
            <a:r>
              <a:rPr lang="en-US" sz="1200" dirty="0" err="1">
                <a:solidFill>
                  <a:schemeClr val="dk1"/>
                </a:solidFill>
              </a:rPr>
              <a:t>strategi</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termasuk</a:t>
            </a:r>
            <a:r>
              <a:rPr lang="en-US" sz="1200" dirty="0">
                <a:solidFill>
                  <a:schemeClr val="dk1"/>
                </a:solidFill>
              </a:rPr>
              <a:t> outliers mungkin merupakan high spenders yang bisa </a:t>
            </a:r>
            <a:r>
              <a:rPr lang="en-US" sz="1200" dirty="0" err="1">
                <a:solidFill>
                  <a:schemeClr val="dk1"/>
                </a:solidFill>
              </a:rPr>
              <a:t>diberikan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loyalitas</a:t>
            </a:r>
            <a:r>
              <a:rPr lang="en-US" sz="1200" dirty="0">
                <a:solidFill>
                  <a:schemeClr val="dk1"/>
                </a:solidFill>
              </a:rPr>
              <a:t>. Di </a:t>
            </a:r>
            <a:r>
              <a:rPr lang="en-US" sz="1200" dirty="0" err="1">
                <a:solidFill>
                  <a:schemeClr val="dk1"/>
                </a:solidFill>
              </a:rPr>
              <a:t>sisi</a:t>
            </a:r>
            <a:r>
              <a:rPr lang="en-US" sz="1200" dirty="0">
                <a:solidFill>
                  <a:schemeClr val="dk1"/>
                </a:solidFill>
              </a:rPr>
              <a:t> lain, outliers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juga dapat </a:t>
            </a:r>
            <a:r>
              <a:rPr lang="en-US" sz="1200" dirty="0" err="1">
                <a:solidFill>
                  <a:schemeClr val="dk1"/>
                </a:solidFill>
              </a:rPr>
              <a:t>dianalisis</a:t>
            </a:r>
            <a:r>
              <a:rPr lang="en-US" sz="1200" dirty="0">
                <a:solidFill>
                  <a:schemeClr val="dk1"/>
                </a:solidFill>
              </a:rPr>
              <a:t> untuk </a:t>
            </a:r>
            <a:r>
              <a:rPr lang="en-US" sz="1200" dirty="0" err="1">
                <a:solidFill>
                  <a:schemeClr val="dk1"/>
                </a:solidFill>
              </a:rPr>
              <a:t>memahami</a:t>
            </a:r>
            <a:r>
              <a:rPr lang="en-US" sz="1200" dirty="0">
                <a:solidFill>
                  <a:schemeClr val="dk1"/>
                </a:solidFill>
              </a:rPr>
              <a:t> </a:t>
            </a:r>
            <a:r>
              <a:rPr lang="en-US" sz="1200" dirty="0" err="1">
                <a:solidFill>
                  <a:schemeClr val="dk1"/>
                </a:solidFill>
              </a:rPr>
              <a:t>hambatan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mereka</a:t>
            </a:r>
            <a:r>
              <a:rPr lang="en-US" sz="1200" dirty="0">
                <a:solidFill>
                  <a:schemeClr val="dk1"/>
                </a:solidFill>
              </a:rPr>
              <a:t> dan mengembangkan </a:t>
            </a:r>
            <a:r>
              <a:rPr lang="en-US" sz="1200" dirty="0" err="1">
                <a:solidFill>
                  <a:schemeClr val="dk1"/>
                </a:solidFill>
              </a:rPr>
              <a:t>strategi</a:t>
            </a:r>
            <a:r>
              <a:rPr lang="en-US" sz="1200" dirty="0">
                <a:solidFill>
                  <a:schemeClr val="dk1"/>
                </a:solidFill>
              </a:rPr>
              <a:t> untuk </a:t>
            </a:r>
            <a:r>
              <a:rPr lang="en-US" sz="1200" dirty="0" err="1">
                <a:solidFill>
                  <a:schemeClr val="dk1"/>
                </a:solidFill>
              </a:rPr>
              <a:t>mengatasi</a:t>
            </a:r>
            <a:r>
              <a:rPr lang="en-US" sz="1200" dirty="0">
                <a:solidFill>
                  <a:schemeClr val="dk1"/>
                </a:solidFill>
              </a:rPr>
              <a:t> </a:t>
            </a:r>
            <a:r>
              <a:rPr lang="en-US" sz="1200" dirty="0" err="1">
                <a:solidFill>
                  <a:schemeClr val="dk1"/>
                </a:solidFill>
              </a:rPr>
              <a:t>hal</a:t>
            </a:r>
            <a:r>
              <a:rPr lang="en-US" sz="1200" dirty="0">
                <a:solidFill>
                  <a:schemeClr val="dk1"/>
                </a:solidFill>
              </a:rPr>
              <a:t> ini.</a:t>
            </a:r>
          </a:p>
        </p:txBody>
      </p:sp>
      <p:pic>
        <p:nvPicPr>
          <p:cNvPr id="4" name="Picture 3">
            <a:extLst>
              <a:ext uri="{FF2B5EF4-FFF2-40B4-BE49-F238E27FC236}">
                <a16:creationId xmlns:a16="http://schemas.microsoft.com/office/drawing/2014/main" id="{29E64AAA-24FF-4628-9F8B-AB34A54C5CA8}"/>
              </a:ext>
            </a:extLst>
          </p:cNvPr>
          <p:cNvPicPr>
            <a:picLocks noChangeAspect="1"/>
          </p:cNvPicPr>
          <p:nvPr/>
        </p:nvPicPr>
        <p:blipFill>
          <a:blip r:embed="rId3"/>
          <a:stretch>
            <a:fillRect/>
          </a:stretch>
        </p:blipFill>
        <p:spPr>
          <a:xfrm>
            <a:off x="2988065" y="678631"/>
            <a:ext cx="3167869" cy="2048256"/>
          </a:xfrm>
          <a:prstGeom prst="rect">
            <a:avLst/>
          </a:prstGeom>
          <a:ln w="19050">
            <a:solidFill>
              <a:srgbClr val="019FAB"/>
            </a:solidFill>
          </a:ln>
        </p:spPr>
      </p:pic>
    </p:spTree>
    <p:extLst>
      <p:ext uri="{BB962C8B-B14F-4D97-AF65-F5344CB8AC3E}">
        <p14:creationId xmlns:p14="http://schemas.microsoft.com/office/powerpoint/2010/main" val="3506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total </a:t>
            </a:r>
            <a:r>
              <a:rPr lang="en-US" b="1" dirty="0" err="1"/>
              <a:t>transaksi</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194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100" dirty="0">
                <a:solidFill>
                  <a:schemeClr val="dk1"/>
                </a:solidFill>
              </a:rPr>
              <a:t>Dari </a:t>
            </a:r>
            <a:r>
              <a:rPr lang="en-US" sz="1100" dirty="0" err="1">
                <a:solidFill>
                  <a:schemeClr val="dk1"/>
                </a:solidFill>
              </a:rPr>
              <a:t>grafik</a:t>
            </a:r>
            <a:r>
              <a:rPr lang="en-US" sz="1100" dirty="0">
                <a:solidFill>
                  <a:schemeClr val="dk1"/>
                </a:solidFill>
              </a:rPr>
              <a:t> </a:t>
            </a:r>
            <a:r>
              <a:rPr lang="en-US" sz="1100" dirty="0" err="1">
                <a:solidFill>
                  <a:schemeClr val="dk1"/>
                </a:solidFill>
              </a:rPr>
              <a:t>tersebut</a:t>
            </a:r>
            <a:r>
              <a:rPr lang="en-US" sz="1100" dirty="0">
                <a:solidFill>
                  <a:schemeClr val="dk1"/>
                </a:solidFill>
              </a:rPr>
              <a:t>, dapat </a:t>
            </a:r>
            <a:r>
              <a:rPr lang="en-US" sz="1100" dirty="0" err="1">
                <a:solidFill>
                  <a:schemeClr val="dk1"/>
                </a:solidFill>
              </a:rPr>
              <a:t>diambil</a:t>
            </a:r>
            <a:r>
              <a:rPr lang="en-US" sz="1100" dirty="0">
                <a:solidFill>
                  <a:schemeClr val="dk1"/>
                </a:solidFill>
              </a:rPr>
              <a:t> beberapa insight </a:t>
            </a:r>
            <a:r>
              <a:rPr lang="en-US" sz="1100" dirty="0" err="1">
                <a:solidFill>
                  <a:schemeClr val="dk1"/>
                </a:solidFill>
              </a:rPr>
              <a:t>yaitu</a:t>
            </a:r>
            <a:r>
              <a:rPr lang="en-US" sz="1100" dirty="0">
                <a:solidFill>
                  <a:schemeClr val="dk1"/>
                </a:solidFill>
              </a:rPr>
              <a:t> sebagai berikut.</a:t>
            </a:r>
          </a:p>
          <a:p>
            <a:pPr marL="133350" indent="0">
              <a:lnSpc>
                <a:spcPct val="100000"/>
              </a:lnSpc>
              <a:buClr>
                <a:schemeClr val="dk1"/>
              </a:buClr>
              <a:buSzPts val="1500"/>
              <a:buNone/>
            </a:pPr>
            <a:endParaRPr lang="en-US" sz="1100" dirty="0">
              <a:solidFill>
                <a:schemeClr val="dk1"/>
              </a:solidFill>
            </a:endParaRPr>
          </a:p>
          <a:p>
            <a:pPr marL="304800" indent="-171450">
              <a:lnSpc>
                <a:spcPct val="100000"/>
              </a:lnSpc>
              <a:buClr>
                <a:schemeClr val="dk1"/>
              </a:buClr>
              <a:buSzPts val="1500"/>
            </a:pPr>
            <a:r>
              <a:rPr lang="en-US" sz="1100" dirty="0">
                <a:solidFill>
                  <a:schemeClr val="dk1"/>
                </a:solidFill>
              </a:rPr>
              <a:t>Kelompok </a:t>
            </a:r>
            <a:r>
              <a:rPr lang="en-US" sz="1100" dirty="0" err="1">
                <a:solidFill>
                  <a:schemeClr val="dk1"/>
                </a:solidFill>
              </a:rPr>
              <a:t>umur</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tertinggi</a:t>
            </a:r>
            <a:r>
              <a:rPr lang="en-US" sz="1100" dirty="0">
                <a:solidFill>
                  <a:schemeClr val="dk1"/>
                </a:solidFill>
              </a:rPr>
              <a:t>, </a:t>
            </a:r>
            <a:r>
              <a:rPr lang="en-US" sz="1100" dirty="0" err="1">
                <a:solidFill>
                  <a:schemeClr val="dk1"/>
                </a:solidFill>
              </a:rPr>
              <a:t>yakni</a:t>
            </a:r>
            <a:r>
              <a:rPr lang="en-US" sz="1100" dirty="0">
                <a:solidFill>
                  <a:schemeClr val="dk1"/>
                </a:solidFill>
              </a:rPr>
              <a:t> kelompok </a:t>
            </a:r>
            <a:r>
              <a:rPr lang="en-US" sz="1100" dirty="0" err="1">
                <a:solidFill>
                  <a:schemeClr val="dk1"/>
                </a:solidFill>
              </a:rPr>
              <a:t>dewasa</a:t>
            </a:r>
            <a:r>
              <a:rPr lang="en-US" sz="1100" dirty="0">
                <a:solidFill>
                  <a:schemeClr val="dk1"/>
                </a:solidFill>
              </a:rPr>
              <a:t> </a:t>
            </a:r>
            <a:r>
              <a:rPr lang="en-US" sz="1100" dirty="0" err="1">
                <a:solidFill>
                  <a:schemeClr val="dk1"/>
                </a:solidFill>
              </a:rPr>
              <a:t>muda</a:t>
            </a:r>
            <a:r>
              <a:rPr lang="en-US" sz="1100" dirty="0">
                <a:solidFill>
                  <a:schemeClr val="dk1"/>
                </a:solidFill>
              </a:rPr>
              <a:t> dimana kelompok ini lebih </a:t>
            </a:r>
            <a:r>
              <a:rPr lang="en-US" sz="1100" dirty="0" err="1">
                <a:solidFill>
                  <a:schemeClr val="dk1"/>
                </a:solidFill>
              </a:rPr>
              <a:t>aktif</a:t>
            </a:r>
            <a:r>
              <a:rPr lang="en-US" sz="1100" dirty="0">
                <a:solidFill>
                  <a:schemeClr val="dk1"/>
                </a:solidFill>
              </a:rPr>
              <a:t> </a:t>
            </a:r>
            <a:r>
              <a:rPr lang="en-US" sz="1100" dirty="0" err="1">
                <a:solidFill>
                  <a:schemeClr val="dk1"/>
                </a:solidFill>
              </a:rPr>
              <a:t>berbelanja</a:t>
            </a:r>
            <a:r>
              <a:rPr lang="en-US" sz="1100" dirty="0">
                <a:solidFill>
                  <a:schemeClr val="dk1"/>
                </a:solidFill>
              </a:rPr>
              <a:t>. Perusahaan dapat </a:t>
            </a:r>
            <a:r>
              <a:rPr lang="en-US" sz="1100" dirty="0" err="1">
                <a:solidFill>
                  <a:schemeClr val="dk1"/>
                </a:solidFill>
              </a:rPr>
              <a:t>memfokuskan</a:t>
            </a:r>
            <a:r>
              <a:rPr lang="en-US" sz="1100" dirty="0">
                <a:solidFill>
                  <a:schemeClr val="dk1"/>
                </a:solidFill>
              </a:rPr>
              <a:t> </a:t>
            </a:r>
            <a:r>
              <a:rPr lang="en-US" sz="1100" dirty="0" err="1">
                <a:solidFill>
                  <a:schemeClr val="dk1"/>
                </a:solidFill>
              </a:rPr>
              <a:t>upaya</a:t>
            </a:r>
            <a:r>
              <a:rPr lang="en-US" sz="1100" dirty="0">
                <a:solidFill>
                  <a:schemeClr val="dk1"/>
                </a:solidFill>
              </a:rPr>
              <a:t> </a:t>
            </a:r>
            <a:r>
              <a:rPr lang="en-US" sz="1100" dirty="0" err="1">
                <a:solidFill>
                  <a:schemeClr val="dk1"/>
                </a:solidFill>
              </a:rPr>
              <a:t>pemasaran</a:t>
            </a:r>
            <a:r>
              <a:rPr lang="en-US" sz="1100" dirty="0">
                <a:solidFill>
                  <a:schemeClr val="dk1"/>
                </a:solidFill>
              </a:rPr>
              <a:t> </a:t>
            </a:r>
            <a:r>
              <a:rPr lang="en-US" sz="1100" dirty="0" err="1">
                <a:solidFill>
                  <a:schemeClr val="dk1"/>
                </a:solidFill>
              </a:rPr>
              <a:t>mereka</a:t>
            </a:r>
            <a:r>
              <a:rPr lang="en-US" sz="1100" dirty="0">
                <a:solidFill>
                  <a:schemeClr val="dk1"/>
                </a:solidFill>
              </a:rPr>
              <a:t> untuk </a:t>
            </a:r>
            <a:r>
              <a:rPr lang="en-US" sz="1100" dirty="0" err="1">
                <a:solidFill>
                  <a:schemeClr val="dk1"/>
                </a:solidFill>
              </a:rPr>
              <a:t>meningkatkan</a:t>
            </a:r>
            <a:r>
              <a:rPr lang="en-US" sz="1100" dirty="0">
                <a:solidFill>
                  <a:schemeClr val="dk1"/>
                </a:solidFill>
              </a:rPr>
              <a:t> engagement </a:t>
            </a:r>
            <a:r>
              <a:rPr lang="en-US" sz="1100" dirty="0" err="1">
                <a:solidFill>
                  <a:schemeClr val="dk1"/>
                </a:solidFill>
              </a:rPr>
              <a:t>dengan</a:t>
            </a:r>
            <a:r>
              <a:rPr lang="en-US" sz="1100" dirty="0">
                <a:solidFill>
                  <a:schemeClr val="dk1"/>
                </a:solidFill>
              </a:rPr>
              <a:t> kelompok ini, </a:t>
            </a:r>
            <a:r>
              <a:rPr lang="en-US" sz="1100" dirty="0" err="1">
                <a:solidFill>
                  <a:schemeClr val="dk1"/>
                </a:solidFill>
              </a:rPr>
              <a:t>misalnya</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program </a:t>
            </a:r>
            <a:r>
              <a:rPr lang="en-US" sz="1100" dirty="0" err="1">
                <a:solidFill>
                  <a:schemeClr val="dk1"/>
                </a:solidFill>
              </a:rPr>
              <a:t>loyalitas</a:t>
            </a:r>
            <a:r>
              <a:rPr lang="en-US" sz="1100" dirty="0">
                <a:solidFill>
                  <a:schemeClr val="dk1"/>
                </a:solidFill>
              </a:rPr>
              <a:t>.</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Variasi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berdasarkan</a:t>
            </a:r>
            <a:r>
              <a:rPr lang="en-US" sz="1100" dirty="0">
                <a:solidFill>
                  <a:schemeClr val="dk1"/>
                </a:solidFill>
              </a:rPr>
              <a:t> kelompok </a:t>
            </a:r>
            <a:r>
              <a:rPr lang="en-US" sz="1100" dirty="0" err="1">
                <a:solidFill>
                  <a:schemeClr val="dk1"/>
                </a:solidFill>
              </a:rPr>
              <a:t>umur</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perbedaan</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pembelian</a:t>
            </a:r>
            <a:r>
              <a:rPr lang="en-US" sz="1100" dirty="0">
                <a:solidFill>
                  <a:schemeClr val="dk1"/>
                </a:solidFill>
              </a:rPr>
              <a:t>. Kelompok yang lebih </a:t>
            </a:r>
            <a:r>
              <a:rPr lang="en-US" sz="1100" dirty="0" err="1">
                <a:solidFill>
                  <a:schemeClr val="dk1"/>
                </a:solidFill>
              </a:rPr>
              <a:t>muda</a:t>
            </a:r>
            <a:r>
              <a:rPr lang="en-US" sz="1100" dirty="0">
                <a:solidFill>
                  <a:schemeClr val="dk1"/>
                </a:solidFill>
              </a:rPr>
              <a:t> mungkin lebih </a:t>
            </a:r>
            <a:r>
              <a:rPr lang="en-US" sz="1100" dirty="0" err="1">
                <a:solidFill>
                  <a:schemeClr val="dk1"/>
                </a:solidFill>
              </a:rPr>
              <a:t>sering</a:t>
            </a:r>
            <a:r>
              <a:rPr lang="en-US" sz="1100" dirty="0">
                <a:solidFill>
                  <a:schemeClr val="dk1"/>
                </a:solidFill>
              </a:rPr>
              <a:t>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dalam </a:t>
            </a:r>
            <a:r>
              <a:rPr lang="en-US" sz="1100" dirty="0" err="1">
                <a:solidFill>
                  <a:schemeClr val="dk1"/>
                </a:solidFill>
              </a:rPr>
              <a:t>jumlah</a:t>
            </a:r>
            <a:r>
              <a:rPr lang="en-US" sz="1100" dirty="0">
                <a:solidFill>
                  <a:schemeClr val="dk1"/>
                </a:solidFill>
              </a:rPr>
              <a:t> </a:t>
            </a:r>
            <a:r>
              <a:rPr lang="en-US" sz="1100" dirty="0" err="1">
                <a:solidFill>
                  <a:schemeClr val="dk1"/>
                </a:solidFill>
              </a:rPr>
              <a:t>kecil</a:t>
            </a:r>
            <a:r>
              <a:rPr lang="en-US" sz="1100" dirty="0">
                <a:solidFill>
                  <a:schemeClr val="dk1"/>
                </a:solidFill>
              </a:rPr>
              <a:t>, </a:t>
            </a:r>
            <a:r>
              <a:rPr lang="en-US" sz="1100" dirty="0" err="1">
                <a:solidFill>
                  <a:schemeClr val="dk1"/>
                </a:solidFill>
              </a:rPr>
              <a:t>sementara</a:t>
            </a:r>
            <a:r>
              <a:rPr lang="en-US" sz="1100" dirty="0">
                <a:solidFill>
                  <a:schemeClr val="dk1"/>
                </a:solidFill>
              </a:rPr>
              <a:t> kelompok yang lebih </a:t>
            </a:r>
            <a:r>
              <a:rPr lang="en-US" sz="1100" dirty="0" err="1">
                <a:solidFill>
                  <a:schemeClr val="dk1"/>
                </a:solidFill>
              </a:rPr>
              <a:t>tua</a:t>
            </a:r>
            <a:r>
              <a:rPr lang="en-US" sz="1100" dirty="0">
                <a:solidFill>
                  <a:schemeClr val="dk1"/>
                </a:solidFill>
              </a:rPr>
              <a:t> mungkin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yang lebih </a:t>
            </a:r>
            <a:r>
              <a:rPr lang="en-US" sz="1100" dirty="0" err="1">
                <a:solidFill>
                  <a:schemeClr val="dk1"/>
                </a:solidFill>
              </a:rPr>
              <a:t>jarang</a:t>
            </a:r>
            <a:r>
              <a:rPr lang="en-US" sz="1100" dirty="0">
                <a:solidFill>
                  <a:schemeClr val="dk1"/>
                </a:solidFill>
              </a:rPr>
              <a:t> </a:t>
            </a:r>
            <a:r>
              <a:rPr lang="en-US" sz="1100" dirty="0" err="1">
                <a:solidFill>
                  <a:schemeClr val="dk1"/>
                </a:solidFill>
              </a:rPr>
              <a:t>namun</a:t>
            </a:r>
            <a:r>
              <a:rPr lang="en-US" sz="1100" dirty="0">
                <a:solidFill>
                  <a:schemeClr val="dk1"/>
                </a:solidFill>
              </a:rPr>
              <a:t> dalam </a:t>
            </a:r>
            <a:r>
              <a:rPr lang="en-US" sz="1100" dirty="0" err="1">
                <a:solidFill>
                  <a:schemeClr val="dk1"/>
                </a:solidFill>
              </a:rPr>
              <a:t>jumlah</a:t>
            </a:r>
            <a:r>
              <a:rPr lang="en-US" sz="1100" dirty="0">
                <a:solidFill>
                  <a:schemeClr val="dk1"/>
                </a:solidFill>
              </a:rPr>
              <a:t> yang lebih besar.</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Analisis</a:t>
            </a:r>
            <a:r>
              <a:rPr lang="en-US" sz="1100" dirty="0">
                <a:solidFill>
                  <a:schemeClr val="dk1"/>
                </a:solidFill>
              </a:rPr>
              <a:t> outlier untuk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tinggi</a:t>
            </a:r>
            <a:r>
              <a:rPr lang="en-US" sz="1100" dirty="0">
                <a:solidFill>
                  <a:schemeClr val="dk1"/>
                </a:solidFill>
              </a:rPr>
              <a:t> bisa </a:t>
            </a:r>
            <a:r>
              <a:rPr lang="en-US" sz="1100" dirty="0" err="1">
                <a:solidFill>
                  <a:schemeClr val="dk1"/>
                </a:solidFill>
              </a:rPr>
              <a:t>jadi</a:t>
            </a:r>
            <a:r>
              <a:rPr lang="en-US" sz="1100" dirty="0">
                <a:solidFill>
                  <a:schemeClr val="dk1"/>
                </a:solidFill>
              </a:rPr>
              <a:t> merupakan </a:t>
            </a:r>
            <a:r>
              <a:rPr lang="en-US" sz="1100" dirty="0" err="1">
                <a:solidFill>
                  <a:schemeClr val="dk1"/>
                </a:solidFill>
              </a:rPr>
              <a:t>pelanggan</a:t>
            </a:r>
            <a:r>
              <a:rPr lang="en-US" sz="1100" dirty="0">
                <a:solidFill>
                  <a:schemeClr val="dk1"/>
                </a:solidFill>
              </a:rPr>
              <a:t> </a:t>
            </a:r>
            <a:r>
              <a:rPr lang="en-US" sz="1100" dirty="0" err="1">
                <a:solidFill>
                  <a:schemeClr val="dk1"/>
                </a:solidFill>
              </a:rPr>
              <a:t>setia</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pelanggan</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potensi</a:t>
            </a:r>
            <a:r>
              <a:rPr lang="en-US" sz="1100" dirty="0">
                <a:solidFill>
                  <a:schemeClr val="dk1"/>
                </a:solidFill>
              </a:rPr>
              <a:t> </a:t>
            </a:r>
            <a:r>
              <a:rPr lang="en-US" sz="1100" dirty="0" err="1">
                <a:solidFill>
                  <a:schemeClr val="dk1"/>
                </a:solidFill>
              </a:rPr>
              <a:t>tinggi</a:t>
            </a:r>
            <a:r>
              <a:rPr lang="en-US" sz="1100" dirty="0">
                <a:solidFill>
                  <a:schemeClr val="dk1"/>
                </a:solidFill>
              </a:rPr>
              <a:t>. Perusahaan dapat </a:t>
            </a:r>
            <a:r>
              <a:rPr lang="en-US" sz="1100" dirty="0" err="1">
                <a:solidFill>
                  <a:schemeClr val="dk1"/>
                </a:solidFill>
              </a:rPr>
              <a:t>mempertimbangkan</a:t>
            </a:r>
            <a:r>
              <a:rPr lang="en-US" sz="1100" dirty="0">
                <a:solidFill>
                  <a:schemeClr val="dk1"/>
                </a:solidFill>
              </a:rPr>
              <a:t> untuk </a:t>
            </a:r>
            <a:r>
              <a:rPr lang="en-US" sz="1100" dirty="0" err="1">
                <a:solidFill>
                  <a:schemeClr val="dk1"/>
                </a:solidFill>
              </a:rPr>
              <a:t>memberikan</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penghargaan</a:t>
            </a:r>
            <a:r>
              <a:rPr lang="en-US" sz="1100" dirty="0">
                <a:solidFill>
                  <a:schemeClr val="dk1"/>
                </a:solidFill>
              </a:rPr>
              <a:t> </a:t>
            </a:r>
            <a:r>
              <a:rPr lang="en-US" sz="1100" dirty="0" err="1">
                <a:solidFill>
                  <a:schemeClr val="dk1"/>
                </a:solidFill>
              </a:rPr>
              <a:t>kepada</a:t>
            </a:r>
            <a:r>
              <a:rPr lang="en-US" sz="1100" dirty="0">
                <a:solidFill>
                  <a:schemeClr val="dk1"/>
                </a:solidFill>
              </a:rPr>
              <a:t> </a:t>
            </a:r>
            <a:r>
              <a:rPr lang="en-US" sz="1100" dirty="0" err="1">
                <a:solidFill>
                  <a:schemeClr val="dk1"/>
                </a:solidFill>
              </a:rPr>
              <a:t>pelanggan</a:t>
            </a:r>
            <a:r>
              <a:rPr lang="en-US" sz="1100" dirty="0">
                <a:solidFill>
                  <a:schemeClr val="dk1"/>
                </a:solidFill>
              </a:rPr>
              <a:t> ini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loyalitas</a:t>
            </a:r>
            <a:r>
              <a:rPr lang="en-US" sz="1100" dirty="0">
                <a:solidFill>
                  <a:schemeClr val="dk1"/>
                </a:solidFill>
              </a:rPr>
              <a:t> </a:t>
            </a:r>
            <a:r>
              <a:rPr lang="en-US" sz="1100" dirty="0" err="1">
                <a:solidFill>
                  <a:schemeClr val="dk1"/>
                </a:solidFill>
              </a:rPr>
              <a:t>mereka</a:t>
            </a:r>
            <a:r>
              <a:rPr lang="en-US" sz="1100" dirty="0">
                <a:solidFill>
                  <a:schemeClr val="dk1"/>
                </a:solidFill>
              </a:rPr>
              <a:t>. </a:t>
            </a:r>
            <a:r>
              <a:rPr lang="en-US" sz="1100" dirty="0" err="1">
                <a:solidFill>
                  <a:schemeClr val="dk1"/>
                </a:solidFill>
              </a:rPr>
              <a:t>Sebaliknya</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rendah</a:t>
            </a:r>
            <a:r>
              <a:rPr lang="en-US" sz="1100" dirty="0">
                <a:solidFill>
                  <a:schemeClr val="dk1"/>
                </a:solidFill>
              </a:rPr>
              <a:t> mungkin </a:t>
            </a:r>
            <a:r>
              <a:rPr lang="en-US" sz="1100" dirty="0" err="1">
                <a:solidFill>
                  <a:schemeClr val="dk1"/>
                </a:solidFill>
              </a:rPr>
              <a:t>memerlukan</a:t>
            </a:r>
            <a:r>
              <a:rPr lang="en-US" sz="1100" dirty="0">
                <a:solidFill>
                  <a:schemeClr val="dk1"/>
                </a:solidFill>
              </a:rPr>
              <a:t> </a:t>
            </a:r>
            <a:r>
              <a:rPr lang="en-US" sz="1100" dirty="0" err="1">
                <a:solidFill>
                  <a:schemeClr val="dk1"/>
                </a:solidFill>
              </a:rPr>
              <a:t>pendekatan</a:t>
            </a:r>
            <a:r>
              <a:rPr lang="en-US" sz="1100" dirty="0">
                <a:solidFill>
                  <a:schemeClr val="dk1"/>
                </a:solidFill>
              </a:rPr>
              <a:t> yang </a:t>
            </a:r>
            <a:r>
              <a:rPr lang="en-US" sz="1100" dirty="0" err="1">
                <a:solidFill>
                  <a:schemeClr val="dk1"/>
                </a:solidFill>
              </a:rPr>
              <a:t>berbeda</a:t>
            </a:r>
            <a:r>
              <a:rPr lang="en-US" sz="1100" dirty="0">
                <a:solidFill>
                  <a:schemeClr val="dk1"/>
                </a:solidFill>
              </a:rPr>
              <a:t>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keterlibatan</a:t>
            </a:r>
            <a:r>
              <a:rPr lang="en-US" sz="1100" dirty="0">
                <a:solidFill>
                  <a:schemeClr val="dk1"/>
                </a:solidFill>
              </a:rPr>
              <a:t> </a:t>
            </a:r>
            <a:r>
              <a:rPr lang="en-US" sz="1100" dirty="0" err="1">
                <a:solidFill>
                  <a:schemeClr val="dk1"/>
                </a:solidFill>
              </a:rPr>
              <a:t>mereka</a:t>
            </a:r>
            <a:r>
              <a:rPr lang="en-US" sz="1100" dirty="0">
                <a:solidFill>
                  <a:schemeClr val="dk1"/>
                </a:solidFill>
              </a:rPr>
              <a:t>.</a:t>
            </a:r>
          </a:p>
        </p:txBody>
      </p:sp>
      <p:pic>
        <p:nvPicPr>
          <p:cNvPr id="3" name="Picture 2">
            <a:extLst>
              <a:ext uri="{FF2B5EF4-FFF2-40B4-BE49-F238E27FC236}">
                <a16:creationId xmlns:a16="http://schemas.microsoft.com/office/drawing/2014/main" id="{084D002B-BEE2-4A1F-91FF-7C0F79D83F75}"/>
              </a:ext>
            </a:extLst>
          </p:cNvPr>
          <p:cNvPicPr>
            <a:picLocks noChangeAspect="1"/>
          </p:cNvPicPr>
          <p:nvPr/>
        </p:nvPicPr>
        <p:blipFill>
          <a:blip r:embed="rId3"/>
          <a:stretch>
            <a:fillRect/>
          </a:stretch>
        </p:blipFill>
        <p:spPr>
          <a:xfrm>
            <a:off x="2997426" y="678631"/>
            <a:ext cx="3149147" cy="2048256"/>
          </a:xfrm>
          <a:prstGeom prst="rect">
            <a:avLst/>
          </a:prstGeom>
          <a:ln w="19050">
            <a:solidFill>
              <a:srgbClr val="019FAB"/>
            </a:solidFill>
          </a:ln>
        </p:spPr>
      </p:pic>
    </p:spTree>
    <p:extLst>
      <p:ext uri="{BB962C8B-B14F-4D97-AF65-F5344CB8AC3E}">
        <p14:creationId xmlns:p14="http://schemas.microsoft.com/office/powerpoint/2010/main" val="165126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data null </a:t>
            </a:r>
            <a:r>
              <a:rPr lang="en-US" sz="1500" dirty="0" err="1">
                <a:solidFill>
                  <a:schemeClr val="dk1"/>
                </a:solidFill>
              </a:rPr>
              <a:t>yakni</a:t>
            </a:r>
            <a:r>
              <a:rPr lang="en-US" sz="1500" dirty="0">
                <a:solidFill>
                  <a:schemeClr val="dk1"/>
                </a:solidFill>
              </a:rPr>
              <a:t> pada </a:t>
            </a:r>
            <a:r>
              <a:rPr lang="en-US" sz="1500" dirty="0" err="1">
                <a:solidFill>
                  <a:schemeClr val="dk1"/>
                </a:solidFill>
              </a:rPr>
              <a:t>kolom</a:t>
            </a:r>
            <a:r>
              <a:rPr lang="en-US" sz="1500" dirty="0">
                <a:solidFill>
                  <a:schemeClr val="dk1"/>
                </a:solidFill>
              </a:rPr>
              <a:t> Income </a:t>
            </a:r>
            <a:r>
              <a:rPr lang="en-US" sz="1500" dirty="0" err="1">
                <a:solidFill>
                  <a:schemeClr val="dk1"/>
                </a:solidFill>
              </a:rPr>
              <a:t>sebanyak</a:t>
            </a:r>
            <a:r>
              <a:rPr lang="en-US" sz="1500" dirty="0">
                <a:solidFill>
                  <a:schemeClr val="dk1"/>
                </a:solidFill>
              </a:rPr>
              <a:t> 24 data dan </a:t>
            </a:r>
            <a:r>
              <a:rPr lang="en-US" sz="1500" dirty="0" err="1">
                <a:solidFill>
                  <a:schemeClr val="dk1"/>
                </a:solidFill>
              </a:rPr>
              <a:t>Conversion_Rate</a:t>
            </a:r>
            <a:r>
              <a:rPr lang="en-US" sz="1500" dirty="0">
                <a:solidFill>
                  <a:schemeClr val="dk1"/>
                </a:solidFill>
              </a:rPr>
              <a:t> </a:t>
            </a:r>
            <a:r>
              <a:rPr lang="en-US" sz="1500" dirty="0" err="1">
                <a:solidFill>
                  <a:schemeClr val="dk1"/>
                </a:solidFill>
              </a:rPr>
              <a:t>sebanyak</a:t>
            </a:r>
            <a:r>
              <a:rPr lang="en-US" sz="1500" dirty="0">
                <a:solidFill>
                  <a:schemeClr val="dk1"/>
                </a:solidFill>
              </a:rPr>
              <a:t> 11 data.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660276121"/>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772464592"/>
              </p:ext>
            </p:extLst>
          </p:nvPr>
        </p:nvGraphicFramePr>
        <p:xfrm>
          <a:off x="4938531" y="2249030"/>
          <a:ext cx="3553691" cy="1684036"/>
        </p:xfrm>
        <a:graphic>
          <a:graphicData uri="http://schemas.openxmlformats.org/drawingml/2006/table">
            <a:tbl>
              <a:tblPr firstRow="1" bandRow="1">
                <a:tableStyleId>{7DF18680-E054-41AD-8BC1-D1AEF772440D}</a:tableStyleId>
              </a:tblPr>
              <a:tblGrid>
                <a:gridCol w="477982">
                  <a:extLst>
                    <a:ext uri="{9D8B030D-6E8A-4147-A177-3AD203B41FA5}">
                      <a16:colId xmlns:a16="http://schemas.microsoft.com/office/drawing/2014/main" val="241094651"/>
                    </a:ext>
                  </a:extLst>
                </a:gridCol>
                <a:gridCol w="727364">
                  <a:extLst>
                    <a:ext uri="{9D8B030D-6E8A-4147-A177-3AD203B41FA5}">
                      <a16:colId xmlns:a16="http://schemas.microsoft.com/office/drawing/2014/main" val="1176910737"/>
                    </a:ext>
                  </a:extLst>
                </a:gridCol>
                <a:gridCol w="651163">
                  <a:extLst>
                    <a:ext uri="{9D8B030D-6E8A-4147-A177-3AD203B41FA5}">
                      <a16:colId xmlns:a16="http://schemas.microsoft.com/office/drawing/2014/main" val="3652844342"/>
                    </a:ext>
                  </a:extLst>
                </a:gridCol>
                <a:gridCol w="962891">
                  <a:extLst>
                    <a:ext uri="{9D8B030D-6E8A-4147-A177-3AD203B41FA5}">
                      <a16:colId xmlns:a16="http://schemas.microsoft.com/office/drawing/2014/main" val="2773248590"/>
                    </a:ext>
                  </a:extLst>
                </a:gridCol>
                <a:gridCol w="734291">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5;p27">
            <a:extLst>
              <a:ext uri="{FF2B5EF4-FFF2-40B4-BE49-F238E27FC236}">
                <a16:creationId xmlns:a16="http://schemas.microsoft.com/office/drawing/2014/main" id="{6A5C75C9-5AA8-4BD6-BEF0-3FE592BBCC8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Penanganan</a:t>
            </a:r>
            <a:r>
              <a:rPr lang="en-US" sz="1500" dirty="0">
                <a:solidFill>
                  <a:schemeClr val="dk1"/>
                </a:solidFill>
              </a:rPr>
              <a:t> data null </a:t>
            </a:r>
            <a:r>
              <a:rPr lang="en-US" sz="1500" dirty="0" err="1">
                <a:solidFill>
                  <a:schemeClr val="dk1"/>
                </a:solidFill>
              </a:rPr>
              <a:t>yaitu</a:t>
            </a:r>
            <a:r>
              <a:rPr lang="en-US" sz="1500" dirty="0">
                <a:solidFill>
                  <a:schemeClr val="dk1"/>
                </a:solidFill>
              </a:rPr>
              <a:t>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mengisi</a:t>
            </a:r>
            <a:r>
              <a:rPr lang="en-US" sz="1500" dirty="0">
                <a:solidFill>
                  <a:schemeClr val="dk1"/>
                </a:solidFill>
              </a:rPr>
              <a:t> </a:t>
            </a:r>
            <a:r>
              <a:rPr lang="en-US" sz="1500" dirty="0" err="1">
                <a:solidFill>
                  <a:schemeClr val="dk1"/>
                </a:solidFill>
              </a:rPr>
              <a:t>nilainya</a:t>
            </a:r>
            <a:r>
              <a:rPr lang="en-US" sz="1500" dirty="0">
                <a:solidFill>
                  <a:schemeClr val="dk1"/>
                </a:solidFill>
              </a:rPr>
              <a:t> </a:t>
            </a:r>
            <a:r>
              <a:rPr lang="en-US" sz="1500" dirty="0" err="1">
                <a:solidFill>
                  <a:schemeClr val="dk1"/>
                </a:solidFill>
              </a:rPr>
              <a:t>dengan</a:t>
            </a:r>
            <a:r>
              <a:rPr lang="en-US" sz="1500" dirty="0">
                <a:solidFill>
                  <a:schemeClr val="dk1"/>
                </a:solidFill>
              </a:rPr>
              <a:t> mean untuk </a:t>
            </a:r>
            <a:r>
              <a:rPr lang="en-US" sz="1500" dirty="0" err="1">
                <a:solidFill>
                  <a:schemeClr val="dk1"/>
                </a:solidFill>
              </a:rPr>
              <a:t>fitur</a:t>
            </a:r>
            <a:r>
              <a:rPr lang="en-US" sz="1500" dirty="0">
                <a:solidFill>
                  <a:schemeClr val="dk1"/>
                </a:solidFill>
              </a:rPr>
              <a:t> Income dan </a:t>
            </a:r>
            <a:r>
              <a:rPr lang="en-US" sz="1500" dirty="0" err="1">
                <a:solidFill>
                  <a:schemeClr val="dk1"/>
                </a:solidFill>
              </a:rPr>
              <a:t>nilai</a:t>
            </a:r>
            <a:r>
              <a:rPr lang="en-US" sz="1500" dirty="0">
                <a:solidFill>
                  <a:schemeClr val="dk1"/>
                </a:solidFill>
              </a:rPr>
              <a:t> 0 untuk </a:t>
            </a:r>
            <a:r>
              <a:rPr lang="en-US" sz="1500" dirty="0" err="1">
                <a:solidFill>
                  <a:schemeClr val="dk1"/>
                </a:solidFill>
              </a:rPr>
              <a:t>fitur</a:t>
            </a:r>
            <a:r>
              <a:rPr lang="en-US" sz="1500" dirty="0">
                <a:solidFill>
                  <a:schemeClr val="dk1"/>
                </a:solidFill>
              </a:rPr>
              <a:t> </a:t>
            </a:r>
            <a:r>
              <a:rPr lang="en-US" sz="1500" dirty="0" err="1">
                <a:solidFill>
                  <a:schemeClr val="dk1"/>
                </a:solidFill>
              </a:rPr>
              <a:t>Conversion_Rate</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948869708"/>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601192478"/>
              </p:ext>
            </p:extLst>
          </p:nvPr>
        </p:nvGraphicFramePr>
        <p:xfrm>
          <a:off x="4787089" y="2249030"/>
          <a:ext cx="3705133" cy="1684036"/>
        </p:xfrm>
        <a:graphic>
          <a:graphicData uri="http://schemas.openxmlformats.org/drawingml/2006/table">
            <a:tbl>
              <a:tblPr firstRow="1" bandRow="1">
                <a:tableStyleId>{7DF18680-E054-41AD-8BC1-D1AEF772440D}</a:tableStyleId>
              </a:tblPr>
              <a:tblGrid>
                <a:gridCol w="498351">
                  <a:extLst>
                    <a:ext uri="{9D8B030D-6E8A-4147-A177-3AD203B41FA5}">
                      <a16:colId xmlns:a16="http://schemas.microsoft.com/office/drawing/2014/main" val="241094651"/>
                    </a:ext>
                  </a:extLst>
                </a:gridCol>
                <a:gridCol w="758361">
                  <a:extLst>
                    <a:ext uri="{9D8B030D-6E8A-4147-A177-3AD203B41FA5}">
                      <a16:colId xmlns:a16="http://schemas.microsoft.com/office/drawing/2014/main" val="1176910737"/>
                    </a:ext>
                  </a:extLst>
                </a:gridCol>
                <a:gridCol w="678913">
                  <a:extLst>
                    <a:ext uri="{9D8B030D-6E8A-4147-A177-3AD203B41FA5}">
                      <a16:colId xmlns:a16="http://schemas.microsoft.com/office/drawing/2014/main" val="3652844342"/>
                    </a:ext>
                  </a:extLst>
                </a:gridCol>
                <a:gridCol w="1003925">
                  <a:extLst>
                    <a:ext uri="{9D8B030D-6E8A-4147-A177-3AD203B41FA5}">
                      <a16:colId xmlns:a16="http://schemas.microsoft.com/office/drawing/2014/main" val="2773248590"/>
                    </a:ext>
                  </a:extLst>
                </a:gridCol>
                <a:gridCol w="765583">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mj-lt"/>
                        </a:rPr>
                        <a:t>52247251.35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5;p27">
            <a:extLst>
              <a:ext uri="{FF2B5EF4-FFF2-40B4-BE49-F238E27FC236}">
                <a16:creationId xmlns:a16="http://schemas.microsoft.com/office/drawing/2014/main" id="{917AF0A3-616A-41CD-B89C-923C0B27AE9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9011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data </a:t>
            </a:r>
            <a:r>
              <a:rPr lang="en" sz="1500" dirty="0">
                <a:solidFill>
                  <a:schemeClr val="dk1"/>
                </a:solidFill>
              </a:rPr>
              <a:t>preprocessing, </a:t>
            </a:r>
            <a:r>
              <a:rPr lang="en-US" sz="1500" dirty="0" err="1">
                <a:solidFill>
                  <a:schemeClr val="dk1"/>
                </a:solidFill>
              </a:rPr>
              <a:t>dilakukan</a:t>
            </a:r>
            <a:r>
              <a:rPr lang="en-US" sz="1500" dirty="0">
                <a:solidFill>
                  <a:schemeClr val="dk1"/>
                </a:solidFill>
              </a:rPr>
              <a:t> beberapa proses </a:t>
            </a:r>
            <a:r>
              <a:rPr lang="en-US" sz="1500" dirty="0" err="1">
                <a:solidFill>
                  <a:schemeClr val="dk1"/>
                </a:solidFill>
              </a:rPr>
              <a:t>yakni</a:t>
            </a:r>
            <a:r>
              <a:rPr lang="en-US" sz="1500" dirty="0">
                <a:solidFill>
                  <a:schemeClr val="dk1"/>
                </a:solidFill>
              </a:rPr>
              <a:t> proses drop features, feature encoding, dan standardization.</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proses drop features </a:t>
            </a:r>
            <a:r>
              <a:rPr lang="en-US" sz="1500" dirty="0" err="1">
                <a:solidFill>
                  <a:schemeClr val="dk1"/>
                </a:solidFill>
              </a:rPr>
              <a:t>dilakukan</a:t>
            </a:r>
            <a:r>
              <a:rPr lang="en-US" sz="1500" dirty="0">
                <a:solidFill>
                  <a:schemeClr val="dk1"/>
                </a:solidFill>
              </a:rPr>
              <a:t> untuk </a:t>
            </a:r>
            <a:r>
              <a:rPr lang="en-US" sz="1500" dirty="0" err="1">
                <a:solidFill>
                  <a:schemeClr val="dk1"/>
                </a:solidFill>
              </a:rPr>
              <a:t>menghapus</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Dimana </a:t>
            </a:r>
            <a:r>
              <a:rPr lang="en-US" sz="1500" dirty="0" err="1">
                <a:solidFill>
                  <a:schemeClr val="dk1"/>
                </a:solidFill>
              </a:rPr>
              <a:t>fitur-fitur</a:t>
            </a:r>
            <a:r>
              <a:rPr lang="en-US" sz="1500" dirty="0">
                <a:solidFill>
                  <a:schemeClr val="dk1"/>
                </a:solidFill>
              </a:rPr>
              <a:t> yang dihapus </a:t>
            </a:r>
            <a:r>
              <a:rPr lang="en-US" sz="1500" dirty="0" err="1">
                <a:solidFill>
                  <a:schemeClr val="dk1"/>
                </a:solidFill>
              </a:rPr>
              <a:t>yakni</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telah</a:t>
            </a:r>
            <a:r>
              <a:rPr lang="en-US" sz="1500" dirty="0">
                <a:solidFill>
                  <a:schemeClr val="dk1"/>
                </a:solidFill>
              </a:rPr>
              <a:t> </a:t>
            </a:r>
            <a:r>
              <a:rPr lang="en-US" sz="1500" dirty="0" err="1">
                <a:solidFill>
                  <a:schemeClr val="dk1"/>
                </a:solidFill>
              </a:rPr>
              <a:t>diolah</a:t>
            </a:r>
            <a:r>
              <a:rPr lang="en-US" sz="1500" dirty="0">
                <a:solidFill>
                  <a:schemeClr val="dk1"/>
                </a:solidFill>
              </a:rPr>
              <a:t> pada </a:t>
            </a:r>
            <a:r>
              <a:rPr lang="en-US" sz="1500" dirty="0" err="1">
                <a:solidFill>
                  <a:schemeClr val="dk1"/>
                </a:solidFill>
              </a:rPr>
              <a:t>tahap</a:t>
            </a:r>
            <a:r>
              <a:rPr lang="en-US" sz="1500" dirty="0">
                <a:solidFill>
                  <a:schemeClr val="dk1"/>
                </a:solidFill>
              </a:rPr>
              <a:t> feature engineering dan </a:t>
            </a:r>
            <a:r>
              <a:rPr lang="en-US" sz="1500" dirty="0" err="1">
                <a:solidFill>
                  <a:schemeClr val="dk1"/>
                </a:solidFill>
              </a:rPr>
              <a:t>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a:t>
            </a:r>
            <a:r>
              <a:rPr lang="en-US" sz="1500" dirty="0" err="1">
                <a:solidFill>
                  <a:schemeClr val="dk1"/>
                </a:solidFill>
              </a:rPr>
              <a:t>seperti</a:t>
            </a:r>
            <a:r>
              <a:rPr lang="en-US" sz="1500" dirty="0">
                <a:solidFill>
                  <a:schemeClr val="dk1"/>
                </a:solidFill>
              </a:rPr>
              <a:t> 'Unnamed: 0', 'ID', ‘</a:t>
            </a:r>
            <a:r>
              <a:rPr lang="en-US" sz="1500" dirty="0" err="1">
                <a:solidFill>
                  <a:schemeClr val="dk1"/>
                </a:solidFill>
              </a:rPr>
              <a:t>Dt_Customer</a:t>
            </a:r>
            <a:r>
              <a:rPr lang="en-US" sz="1500" dirty="0">
                <a:solidFill>
                  <a:schemeClr val="dk1"/>
                </a:solidFill>
              </a:rPr>
              <a:t>’, '</a:t>
            </a:r>
            <a:r>
              <a:rPr lang="en-US" sz="1500" dirty="0" err="1">
                <a:solidFill>
                  <a:schemeClr val="dk1"/>
                </a:solidFill>
              </a:rPr>
              <a:t>Z_CostContact</a:t>
            </a:r>
            <a:r>
              <a:rPr lang="en-US" sz="1500" dirty="0">
                <a:solidFill>
                  <a:schemeClr val="dk1"/>
                </a:solidFill>
              </a:rPr>
              <a:t>', dan '</a:t>
            </a:r>
            <a:r>
              <a:rPr lang="en-US" sz="1500" dirty="0" err="1">
                <a:solidFill>
                  <a:schemeClr val="dk1"/>
                </a:solidFill>
              </a:rPr>
              <a:t>Z_Revenue</a:t>
            </a:r>
            <a:r>
              <a:rPr lang="en-US" sz="1500" dirty="0">
                <a:solidFill>
                  <a:schemeClr val="dk1"/>
                </a:solidFill>
              </a:rPr>
              <a:t>’</a:t>
            </a:r>
            <a:endParaRPr lang="en"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dilakukan</a:t>
            </a:r>
            <a:r>
              <a:rPr lang="en-US" sz="1500" dirty="0">
                <a:solidFill>
                  <a:schemeClr val="dk1"/>
                </a:solidFill>
              </a:rPr>
              <a:t> proses drop features, menghasilkan </a:t>
            </a:r>
            <a:r>
              <a:rPr lang="en-US" sz="1500" dirty="0" err="1">
                <a:solidFill>
                  <a:schemeClr val="dk1"/>
                </a:solidFill>
              </a:rPr>
              <a:t>kolom</a:t>
            </a:r>
            <a:r>
              <a:rPr lang="en-US" sz="1500" dirty="0">
                <a:solidFill>
                  <a:schemeClr val="dk1"/>
                </a:solidFill>
              </a:rPr>
              <a:t> </a:t>
            </a:r>
            <a:r>
              <a:rPr lang="en-US" sz="1500" dirty="0" err="1">
                <a:solidFill>
                  <a:schemeClr val="dk1"/>
                </a:solidFill>
              </a:rPr>
              <a:t>sebanyak</a:t>
            </a:r>
            <a:r>
              <a:rPr lang="en-US" sz="1500" dirty="0">
                <a:solidFill>
                  <a:schemeClr val="dk1"/>
                </a:solidFill>
              </a:rPr>
              <a:t> 16 </a:t>
            </a:r>
            <a:r>
              <a:rPr lang="en-US" sz="1500" dirty="0" err="1">
                <a:solidFill>
                  <a:schemeClr val="dk1"/>
                </a:solidFill>
              </a:rPr>
              <a:t>kolom</a:t>
            </a:r>
            <a:r>
              <a:rPr lang="en-US" sz="1500" dirty="0">
                <a:solidFill>
                  <a:schemeClr val="dk1"/>
                </a:solidFill>
              </a:rPr>
              <a:t>.</a:t>
            </a:r>
            <a:endParaRPr lang="en" sz="1500" dirty="0">
              <a:solidFill>
                <a:schemeClr val="dk1"/>
              </a:solidFill>
            </a:endParaRPr>
          </a:p>
        </p:txBody>
      </p:sp>
      <p:sp>
        <p:nvSpPr>
          <p:cNvPr id="5" name="Google Shape;115;p27">
            <a:extLst>
              <a:ext uri="{FF2B5EF4-FFF2-40B4-BE49-F238E27FC236}">
                <a16:creationId xmlns:a16="http://schemas.microsoft.com/office/drawing/2014/main" id="{D71AD4D1-9D85-4B4E-9DEE-13BDBC0A265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a:t>
            </a:r>
            <a:r>
              <a:rPr lang="en-US" sz="1500" dirty="0" err="1">
                <a:solidFill>
                  <a:schemeClr val="dk1"/>
                </a:solidFill>
              </a:rPr>
              <a:t>melakukan</a:t>
            </a:r>
            <a:r>
              <a:rPr lang="en-US" sz="1500" dirty="0">
                <a:solidFill>
                  <a:schemeClr val="dk1"/>
                </a:solidFill>
              </a:rPr>
              <a:t> proses encoding untuk </a:t>
            </a:r>
            <a:r>
              <a:rPr lang="en-US" sz="1500" dirty="0" err="1">
                <a:solidFill>
                  <a:schemeClr val="dk1"/>
                </a:solidFill>
              </a:rPr>
              <a:t>fitur-fitur</a:t>
            </a:r>
            <a:r>
              <a:rPr lang="en-US" sz="1500" dirty="0">
                <a:solidFill>
                  <a:schemeClr val="dk1"/>
                </a:solidFill>
              </a:rPr>
              <a:t> categorical </a:t>
            </a:r>
            <a:r>
              <a:rPr lang="en-US" sz="1500" dirty="0" err="1">
                <a:solidFill>
                  <a:schemeClr val="dk1"/>
                </a:solidFill>
              </a:rPr>
              <a:t>yakni</a:t>
            </a:r>
            <a:r>
              <a:rPr lang="en-US" sz="1500" dirty="0">
                <a:solidFill>
                  <a:schemeClr val="dk1"/>
                </a:solidFill>
              </a:rPr>
              <a:t> 'Education', '</a:t>
            </a:r>
            <a:r>
              <a:rPr lang="en-US" sz="1500" dirty="0" err="1">
                <a:solidFill>
                  <a:schemeClr val="dk1"/>
                </a:solidFill>
              </a:rPr>
              <a:t>Marital_Status</a:t>
            </a:r>
            <a:r>
              <a:rPr lang="en-US" sz="1500" dirty="0">
                <a:solidFill>
                  <a:schemeClr val="dk1"/>
                </a:solidFill>
              </a:rPr>
              <a:t>', dan '</a:t>
            </a:r>
            <a:r>
              <a:rPr lang="en-US" sz="1500" dirty="0" err="1">
                <a:solidFill>
                  <a:schemeClr val="dk1"/>
                </a:solidFill>
              </a:rPr>
              <a:t>Age_Group</a:t>
            </a:r>
            <a:r>
              <a:rPr lang="en-US" sz="1500" dirty="0">
                <a:solidFill>
                  <a:schemeClr val="dk1"/>
                </a:solidFill>
              </a:rPr>
              <a:t>'.</a:t>
            </a:r>
            <a:endParaRPr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Education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SMA, D3, S1, S2, S3.</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Marital_Statusdari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Lajang</a:t>
            </a:r>
            <a:r>
              <a:rPr lang="en-US" sz="1500" dirty="0">
                <a:solidFill>
                  <a:schemeClr val="dk1"/>
                </a:solidFill>
              </a:rPr>
              <a:t>’, '</a:t>
            </a:r>
            <a:r>
              <a:rPr lang="en-US" sz="1500" dirty="0" err="1">
                <a:solidFill>
                  <a:schemeClr val="dk1"/>
                </a:solidFill>
              </a:rPr>
              <a:t>Bertunangan</a:t>
            </a:r>
            <a:r>
              <a:rPr lang="en-US" sz="1500" dirty="0">
                <a:solidFill>
                  <a:schemeClr val="dk1"/>
                </a:solidFill>
              </a:rPr>
              <a:t>', '</a:t>
            </a:r>
            <a:r>
              <a:rPr lang="en-US" sz="1500" dirty="0" err="1">
                <a:solidFill>
                  <a:schemeClr val="dk1"/>
                </a:solidFill>
              </a:rPr>
              <a:t>Menikah</a:t>
            </a:r>
            <a:r>
              <a:rPr lang="en-US" sz="1500" dirty="0">
                <a:solidFill>
                  <a:schemeClr val="dk1"/>
                </a:solidFill>
              </a:rPr>
              <a:t>', '</a:t>
            </a:r>
            <a:r>
              <a:rPr lang="en-US" sz="1500" dirty="0" err="1">
                <a:solidFill>
                  <a:schemeClr val="dk1"/>
                </a:solidFill>
              </a:rPr>
              <a:t>Cerai</a:t>
            </a:r>
            <a:r>
              <a:rPr lang="en-US" sz="1500" dirty="0">
                <a:solidFill>
                  <a:schemeClr val="dk1"/>
                </a:solidFill>
              </a:rPr>
              <a:t>', '</a:t>
            </a:r>
            <a:r>
              <a:rPr lang="en-US" sz="1500" dirty="0" err="1">
                <a:solidFill>
                  <a:schemeClr val="dk1"/>
                </a:solidFill>
              </a:rPr>
              <a:t>Janda</a:t>
            </a:r>
            <a:r>
              <a:rPr lang="en-US" sz="1500" dirty="0">
                <a:solidFill>
                  <a:schemeClr val="dk1"/>
                </a:solidFill>
              </a:rPr>
              <a:t>', '</a:t>
            </a:r>
            <a:r>
              <a:rPr lang="en-US" sz="1500" dirty="0" err="1">
                <a:solidFill>
                  <a:schemeClr val="dk1"/>
                </a:solidFill>
              </a:rPr>
              <a:t>Duda</a:t>
            </a:r>
            <a:r>
              <a:rPr lang="en-US" sz="1500" dirty="0">
                <a:solidFill>
                  <a:schemeClr val="dk1"/>
                </a:solidFill>
              </a:rPr>
              <a:t>’.</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Age_Group</a:t>
            </a:r>
            <a:r>
              <a:rPr lang="en-US" sz="1500" dirty="0">
                <a:solidFill>
                  <a:schemeClr val="dk1"/>
                </a:solidFill>
              </a:rPr>
              <a:t>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Remaja</a:t>
            </a:r>
            <a:r>
              <a:rPr lang="en-US" sz="1500" dirty="0">
                <a:solidFill>
                  <a:schemeClr val="dk1"/>
                </a:solidFill>
              </a:rPr>
              <a:t>', '</a:t>
            </a:r>
            <a:r>
              <a:rPr lang="en-US" sz="1500" dirty="0" err="1">
                <a:solidFill>
                  <a:schemeClr val="dk1"/>
                </a:solidFill>
              </a:rPr>
              <a:t>Dewasa</a:t>
            </a:r>
            <a:r>
              <a:rPr lang="en-US" sz="1500" dirty="0">
                <a:solidFill>
                  <a:schemeClr val="dk1"/>
                </a:solidFill>
              </a:rPr>
              <a:t> Muda', '</a:t>
            </a:r>
            <a:r>
              <a:rPr lang="en-US" sz="1500" dirty="0" err="1">
                <a:solidFill>
                  <a:schemeClr val="dk1"/>
                </a:solidFill>
              </a:rPr>
              <a:t>Dewasa</a:t>
            </a:r>
            <a:r>
              <a:rPr lang="en-US" sz="1500" dirty="0">
                <a:solidFill>
                  <a:schemeClr val="dk1"/>
                </a:solidFill>
              </a:rPr>
              <a:t>', '</a:t>
            </a:r>
            <a:r>
              <a:rPr lang="en-US" sz="1500" dirty="0" err="1">
                <a:solidFill>
                  <a:schemeClr val="dk1"/>
                </a:solidFill>
              </a:rPr>
              <a:t>Setengah</a:t>
            </a:r>
            <a:r>
              <a:rPr lang="en-US" sz="1500" dirty="0">
                <a:solidFill>
                  <a:schemeClr val="dk1"/>
                </a:solidFill>
              </a:rPr>
              <a:t> </a:t>
            </a:r>
            <a:r>
              <a:rPr lang="en-US" sz="1500" dirty="0" err="1">
                <a:solidFill>
                  <a:schemeClr val="dk1"/>
                </a:solidFill>
              </a:rPr>
              <a:t>Baya</a:t>
            </a:r>
            <a:r>
              <a:rPr lang="en-US" sz="1500" dirty="0">
                <a:solidFill>
                  <a:schemeClr val="dk1"/>
                </a:solidFill>
              </a:rPr>
              <a:t>', '</a:t>
            </a:r>
            <a:r>
              <a:rPr lang="en-US" sz="1500" dirty="0" err="1">
                <a:solidFill>
                  <a:schemeClr val="dk1"/>
                </a:solidFill>
              </a:rPr>
              <a:t>Lanjut</a:t>
            </a:r>
            <a:r>
              <a:rPr lang="en-US" sz="1500" dirty="0">
                <a:solidFill>
                  <a:schemeClr val="dk1"/>
                </a:solidFill>
              </a:rPr>
              <a:t> </a:t>
            </a:r>
            <a:r>
              <a:rPr lang="en-US" sz="1500" dirty="0" err="1">
                <a:solidFill>
                  <a:schemeClr val="dk1"/>
                </a:solidFill>
              </a:rPr>
              <a:t>Usia</a:t>
            </a:r>
            <a:r>
              <a:rPr lang="en-US" sz="1500" dirty="0">
                <a:solidFill>
                  <a:schemeClr val="dk1"/>
                </a:solidFill>
              </a:rPr>
              <a:t>'.</a:t>
            </a:r>
            <a:endParaRPr sz="1500" dirty="0">
              <a:solidFill>
                <a:schemeClr val="dk1"/>
              </a:solidFill>
            </a:endParaRPr>
          </a:p>
        </p:txBody>
      </p:sp>
      <p:sp>
        <p:nvSpPr>
          <p:cNvPr id="7" name="Google Shape;115;p27">
            <a:extLst>
              <a:ext uri="{FF2B5EF4-FFF2-40B4-BE49-F238E27FC236}">
                <a16:creationId xmlns:a16="http://schemas.microsoft.com/office/drawing/2014/main" id="{6FED4AB5-7B0D-468C-9007-AEA93039687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19286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88726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ini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label encoding.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431970"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Before</a:t>
            </a:r>
            <a:r>
              <a:rPr lang="en-US" sz="1100" dirty="0">
                <a:solidFill>
                  <a:schemeClr val="dk1"/>
                </a:solidFill>
              </a:rPr>
              <a:t>)</a:t>
            </a:r>
            <a:endParaRPr lang="en" sz="11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1970165646"/>
              </p:ext>
            </p:extLst>
          </p:nvPr>
        </p:nvGraphicFramePr>
        <p:xfrm>
          <a:off x="569884" y="2118731"/>
          <a:ext cx="3711171" cy="2200993"/>
        </p:xfrm>
        <a:graphic>
          <a:graphicData uri="http://schemas.openxmlformats.org/drawingml/2006/table">
            <a:tbl>
              <a:tblPr firstRow="1" bandRow="1">
                <a:tableStyleId>{7DF18680-E054-41AD-8BC1-D1AEF772440D}</a:tableStyleId>
              </a:tblPr>
              <a:tblGrid>
                <a:gridCol w="829376">
                  <a:extLst>
                    <a:ext uri="{9D8B030D-6E8A-4147-A177-3AD203B41FA5}">
                      <a16:colId xmlns:a16="http://schemas.microsoft.com/office/drawing/2014/main" val="241094651"/>
                    </a:ext>
                  </a:extLst>
                </a:gridCol>
                <a:gridCol w="1268662">
                  <a:extLst>
                    <a:ext uri="{9D8B030D-6E8A-4147-A177-3AD203B41FA5}">
                      <a16:colId xmlns:a16="http://schemas.microsoft.com/office/drawing/2014/main" val="2773248590"/>
                    </a:ext>
                  </a:extLst>
                </a:gridCol>
                <a:gridCol w="1613133">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Dewasa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Setengah Baya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S2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Cerai</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3716A108-1ED5-45AC-A9AF-BB9A3C1FC8F0}"/>
              </a:ext>
            </a:extLst>
          </p:cNvPr>
          <p:cNvSpPr txBox="1">
            <a:spLocks/>
          </p:cNvSpPr>
          <p:nvPr/>
        </p:nvSpPr>
        <p:spPr>
          <a:xfrm>
            <a:off x="5544924"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After</a:t>
            </a:r>
            <a:r>
              <a:rPr lang="en-US" sz="1100" dirty="0">
                <a:solidFill>
                  <a:schemeClr val="dk1"/>
                </a:solidFill>
              </a:rPr>
              <a:t>)</a:t>
            </a:r>
            <a:endParaRPr lang="en" sz="1100" dirty="0">
              <a:solidFill>
                <a:schemeClr val="dk1"/>
              </a:solidFill>
            </a:endParaRPr>
          </a:p>
        </p:txBody>
      </p:sp>
      <p:graphicFrame>
        <p:nvGraphicFramePr>
          <p:cNvPr id="10" name="Table 6">
            <a:extLst>
              <a:ext uri="{FF2B5EF4-FFF2-40B4-BE49-F238E27FC236}">
                <a16:creationId xmlns:a16="http://schemas.microsoft.com/office/drawing/2014/main" id="{8C8A3C41-C24A-4FCA-9B1B-85909120A573}"/>
              </a:ext>
            </a:extLst>
          </p:cNvPr>
          <p:cNvGraphicFramePr>
            <a:graphicFrameLocks noGrp="1"/>
          </p:cNvGraphicFramePr>
          <p:nvPr>
            <p:extLst>
              <p:ext uri="{D42A27DB-BD31-4B8C-83A1-F6EECF244321}">
                <p14:modId xmlns:p14="http://schemas.microsoft.com/office/powerpoint/2010/main" val="1105218160"/>
              </p:ext>
            </p:extLst>
          </p:nvPr>
        </p:nvGraphicFramePr>
        <p:xfrm>
          <a:off x="4946073" y="2118731"/>
          <a:ext cx="3632107" cy="2200993"/>
        </p:xfrm>
        <a:graphic>
          <a:graphicData uri="http://schemas.openxmlformats.org/drawingml/2006/table">
            <a:tbl>
              <a:tblPr firstRow="1" bandRow="1">
                <a:tableStyleId>{7DF18680-E054-41AD-8BC1-D1AEF772440D}</a:tableStyleId>
              </a:tblPr>
              <a:tblGrid>
                <a:gridCol w="858982">
                  <a:extLst>
                    <a:ext uri="{9D8B030D-6E8A-4147-A177-3AD203B41FA5}">
                      <a16:colId xmlns:a16="http://schemas.microsoft.com/office/drawing/2014/main" val="241094651"/>
                    </a:ext>
                  </a:extLst>
                </a:gridCol>
                <a:gridCol w="1302327">
                  <a:extLst>
                    <a:ext uri="{9D8B030D-6E8A-4147-A177-3AD203B41FA5}">
                      <a16:colId xmlns:a16="http://schemas.microsoft.com/office/drawing/2014/main" val="2773248590"/>
                    </a:ext>
                  </a:extLst>
                </a:gridCol>
                <a:gridCol w="1470798">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1" name="Google Shape;115;p27">
            <a:extLst>
              <a:ext uri="{FF2B5EF4-FFF2-40B4-BE49-F238E27FC236}">
                <a16:creationId xmlns:a16="http://schemas.microsoft.com/office/drawing/2014/main" id="{AB3C0954-7A85-41A6-A048-84618EA71A9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0871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melakukan</a:t>
            </a:r>
            <a:r>
              <a:rPr lang="en-US" sz="1500" dirty="0">
                <a:solidFill>
                  <a:schemeClr val="dk1"/>
                </a:solidFill>
              </a:rPr>
              <a:t> proses drop features dan feature encoding, proses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standardization.</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 standardization </a:t>
            </a:r>
            <a:r>
              <a:rPr lang="en-US" sz="1500" dirty="0" err="1">
                <a:solidFill>
                  <a:schemeClr val="dk1"/>
                </a:solidFill>
              </a:rPr>
              <a:t>dilakukan</a:t>
            </a:r>
            <a:r>
              <a:rPr lang="en-US" sz="1500" dirty="0">
                <a:solidFill>
                  <a:schemeClr val="dk1"/>
                </a:solidFill>
              </a:rPr>
              <a:t>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numerik</a:t>
            </a:r>
            <a:r>
              <a:rPr lang="en-US" sz="1500" dirty="0">
                <a:solidFill>
                  <a:schemeClr val="dk1"/>
                </a:solidFill>
              </a:rPr>
              <a:t> agar </a:t>
            </a:r>
            <a:r>
              <a:rPr lang="en-US" sz="1500" dirty="0" err="1">
                <a:solidFill>
                  <a:schemeClr val="dk1"/>
                </a:solidFill>
              </a:rPr>
              <a:t>berada</a:t>
            </a:r>
            <a:r>
              <a:rPr lang="en-US" sz="1500" dirty="0">
                <a:solidFill>
                  <a:schemeClr val="dk1"/>
                </a:solidFill>
              </a:rPr>
              <a:t> ke </a:t>
            </a:r>
            <a:r>
              <a:rPr lang="en-US" sz="1500" dirty="0" err="1">
                <a:solidFill>
                  <a:schemeClr val="dk1"/>
                </a:solidFill>
              </a:rPr>
              <a:t>skala</a:t>
            </a:r>
            <a:r>
              <a:rPr lang="en-US" sz="1500" dirty="0">
                <a:solidFill>
                  <a:schemeClr val="dk1"/>
                </a:solidFill>
              </a:rPr>
              <a:t> di mana </a:t>
            </a:r>
            <a:r>
              <a:rPr lang="en-US" sz="1500" dirty="0" err="1">
                <a:solidFill>
                  <a:schemeClr val="dk1"/>
                </a:solidFill>
              </a:rPr>
              <a:t>nilai</a:t>
            </a:r>
            <a:r>
              <a:rPr lang="en-US" sz="1500" dirty="0">
                <a:solidFill>
                  <a:schemeClr val="dk1"/>
                </a:solidFill>
              </a:rPr>
              <a:t> rata-rata 0 dan </a:t>
            </a:r>
            <a:r>
              <a:rPr lang="en-US" sz="1500" dirty="0" err="1">
                <a:solidFill>
                  <a:schemeClr val="dk1"/>
                </a:solidFill>
              </a:rPr>
              <a:t>standar</a:t>
            </a:r>
            <a:r>
              <a:rPr lang="en-US" sz="1500" dirty="0">
                <a:solidFill>
                  <a:schemeClr val="dk1"/>
                </a:solidFill>
              </a:rPr>
              <a:t> </a:t>
            </a:r>
            <a:r>
              <a:rPr lang="en-US" sz="1500" dirty="0" err="1">
                <a:solidFill>
                  <a:schemeClr val="dk1"/>
                </a:solidFill>
              </a:rPr>
              <a:t>deviasi</a:t>
            </a:r>
            <a:r>
              <a:rPr lang="en-US" sz="1500" dirty="0">
                <a:solidFill>
                  <a:schemeClr val="dk1"/>
                </a:solidFill>
              </a:rPr>
              <a:t> adalah 1.</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Fitur-</a:t>
            </a:r>
            <a:r>
              <a:rPr lang="en-US" sz="1500" dirty="0" err="1">
                <a:solidFill>
                  <a:schemeClr val="dk1"/>
                </a:solidFill>
              </a:rPr>
              <a:t>fitur</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standarisasi</a:t>
            </a:r>
            <a:r>
              <a:rPr lang="en-US" sz="1500" dirty="0">
                <a:solidFill>
                  <a:schemeClr val="dk1"/>
                </a:solidFill>
              </a:rPr>
              <a:t> </a:t>
            </a:r>
            <a:r>
              <a:rPr lang="en-US" sz="1500" dirty="0" err="1">
                <a:solidFill>
                  <a:schemeClr val="dk1"/>
                </a:solidFill>
              </a:rPr>
              <a:t>yakni</a:t>
            </a:r>
            <a:r>
              <a:rPr lang="en-US" sz="1500" dirty="0">
                <a:solidFill>
                  <a:schemeClr val="dk1"/>
                </a:solidFill>
              </a:rPr>
              <a:t> 'Income', 'Recency', '</a:t>
            </a:r>
            <a:r>
              <a:rPr lang="en-US" sz="1500" dirty="0" err="1">
                <a:solidFill>
                  <a:schemeClr val="dk1"/>
                </a:solidFill>
              </a:rPr>
              <a:t>Total_Kids</a:t>
            </a:r>
            <a:r>
              <a:rPr lang="en-US" sz="1500" dirty="0">
                <a:solidFill>
                  <a:schemeClr val="dk1"/>
                </a:solidFill>
              </a:rPr>
              <a:t>', '</a:t>
            </a:r>
            <a:r>
              <a:rPr lang="en-US" sz="1500" dirty="0" err="1">
                <a:solidFill>
                  <a:schemeClr val="dk1"/>
                </a:solidFill>
              </a:rPr>
              <a:t>Total_Spending</a:t>
            </a:r>
            <a:r>
              <a:rPr lang="en-US" sz="1500" dirty="0">
                <a:solidFill>
                  <a:schemeClr val="dk1"/>
                </a:solidFill>
              </a:rPr>
              <a:t>', dan '</a:t>
            </a:r>
            <a:r>
              <a:rPr lang="en-US" sz="1500" dirty="0" err="1">
                <a:solidFill>
                  <a:schemeClr val="dk1"/>
                </a:solidFill>
              </a:rPr>
              <a:t>Total_Purchases</a:t>
            </a:r>
            <a:r>
              <a:rPr lang="en-US" sz="1500" dirty="0">
                <a:solidFill>
                  <a:schemeClr val="dk1"/>
                </a:solidFill>
              </a:rPr>
              <a:t>'.</a:t>
            </a:r>
          </a:p>
        </p:txBody>
      </p:sp>
      <p:sp>
        <p:nvSpPr>
          <p:cNvPr id="5" name="Google Shape;115;p27">
            <a:extLst>
              <a:ext uri="{FF2B5EF4-FFF2-40B4-BE49-F238E27FC236}">
                <a16:creationId xmlns:a16="http://schemas.microsoft.com/office/drawing/2014/main" id="{5C3FA86D-11C8-457F-981D-C56DC5690F2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7711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734861"/>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yang pertama </a:t>
            </a:r>
            <a:r>
              <a:rPr lang="en-US" sz="1500" dirty="0" err="1">
                <a:solidFill>
                  <a:schemeClr val="dk1"/>
                </a:solidFill>
              </a:rPr>
              <a:t>dilakukan</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dengan</a:t>
            </a:r>
            <a:r>
              <a:rPr lang="en-US" sz="1500" dirty="0">
                <a:solidFill>
                  <a:schemeClr val="dk1"/>
                </a:solidFill>
              </a:rPr>
              <a:t> Elbow Method. Berikut hasil </a:t>
            </a:r>
            <a:r>
              <a:rPr lang="en-US" sz="1500" dirty="0" err="1">
                <a:solidFill>
                  <a:schemeClr val="dk1"/>
                </a:solidFill>
              </a:rPr>
              <a:t>visualisasinya</a:t>
            </a:r>
            <a:r>
              <a:rPr lang="en-US" sz="15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3" name="Picture 2">
            <a:extLst>
              <a:ext uri="{FF2B5EF4-FFF2-40B4-BE49-F238E27FC236}">
                <a16:creationId xmlns:a16="http://schemas.microsoft.com/office/drawing/2014/main" id="{EB29F725-E3C5-4884-9649-25D8CE37484E}"/>
              </a:ext>
            </a:extLst>
          </p:cNvPr>
          <p:cNvPicPr>
            <a:picLocks noChangeAspect="1"/>
          </p:cNvPicPr>
          <p:nvPr/>
        </p:nvPicPr>
        <p:blipFill>
          <a:blip r:embed="rId3"/>
          <a:stretch>
            <a:fillRect/>
          </a:stretch>
        </p:blipFill>
        <p:spPr>
          <a:xfrm>
            <a:off x="2289297" y="1558636"/>
            <a:ext cx="3602105" cy="2269990"/>
          </a:xfrm>
          <a:prstGeom prst="rect">
            <a:avLst/>
          </a:prstGeom>
        </p:spPr>
      </p:pic>
      <p:sp>
        <p:nvSpPr>
          <p:cNvPr id="7" name="Google Shape;55;p13">
            <a:extLst>
              <a:ext uri="{FF2B5EF4-FFF2-40B4-BE49-F238E27FC236}">
                <a16:creationId xmlns:a16="http://schemas.microsoft.com/office/drawing/2014/main" id="{01D28C86-BBBE-4FF2-9B08-8869816A6FC6}"/>
              </a:ext>
            </a:extLst>
          </p:cNvPr>
          <p:cNvSpPr txBox="1">
            <a:spLocks/>
          </p:cNvSpPr>
          <p:nvPr/>
        </p:nvSpPr>
        <p:spPr>
          <a:xfrm>
            <a:off x="311700" y="3865419"/>
            <a:ext cx="8520600" cy="87048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sv-SE" sz="1500" dirty="0">
                <a:solidFill>
                  <a:schemeClr val="dk1"/>
                </a:solidFill>
              </a:rPr>
              <a:t>Dari grafik tersebut, titik siku berada di sekitar cluster ke-5. Setelah titik ini, penurunan WCSS menjadi lebih landai dan tidak terlalu signifikan. Oleh karena itu, jumlah cluster yang tepat untuk digunakan adalah 5 cluster.</a:t>
            </a:r>
            <a:endParaRPr lang="en-US" sz="1500" dirty="0">
              <a:solidFill>
                <a:schemeClr val="dk1"/>
              </a:solidFill>
            </a:endParaRPr>
          </a:p>
        </p:txBody>
      </p:sp>
      <p:sp>
        <p:nvSpPr>
          <p:cNvPr id="9" name="Google Shape;115;p27">
            <a:extLst>
              <a:ext uri="{FF2B5EF4-FFF2-40B4-BE49-F238E27FC236}">
                <a16:creationId xmlns:a16="http://schemas.microsoft.com/office/drawing/2014/main" id="{25519E06-51A3-419B-8089-478B897032A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menentukan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a:t>
            </a:r>
            <a:r>
              <a:rPr lang="en-US" sz="1500" dirty="0" err="1">
                <a:solidFill>
                  <a:schemeClr val="dk1"/>
                </a:solidFill>
              </a:rPr>
              <a:t>melakukan</a:t>
            </a:r>
            <a:r>
              <a:rPr lang="en-US" sz="1500" dirty="0">
                <a:solidFill>
                  <a:schemeClr val="dk1"/>
                </a:solidFill>
              </a:rPr>
              <a:t> implementasi clustering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K-Means Clustering.</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Dimana </a:t>
            </a:r>
            <a:r>
              <a:rPr lang="en-US" sz="1500" dirty="0" err="1">
                <a:solidFill>
                  <a:schemeClr val="dk1"/>
                </a:solidFill>
              </a:rPr>
              <a:t>jumlah</a:t>
            </a:r>
            <a:r>
              <a:rPr lang="en-US" sz="1500" dirty="0">
                <a:solidFill>
                  <a:schemeClr val="dk1"/>
                </a:solidFill>
              </a:rPr>
              <a:t> cluster yang </a:t>
            </a:r>
            <a:r>
              <a:rPr lang="en-US" sz="1500" dirty="0" err="1">
                <a:solidFill>
                  <a:schemeClr val="dk1"/>
                </a:solidFill>
              </a:rPr>
              <a:t>dipakai</a:t>
            </a:r>
            <a:r>
              <a:rPr lang="en-US" sz="1500" dirty="0">
                <a:solidFill>
                  <a:schemeClr val="dk1"/>
                </a:solidFill>
              </a:rPr>
              <a:t> adalah </a:t>
            </a:r>
            <a:r>
              <a:rPr lang="en-US" sz="1500" dirty="0" err="1">
                <a:solidFill>
                  <a:schemeClr val="dk1"/>
                </a:solidFill>
              </a:rPr>
              <a:t>sebesar</a:t>
            </a:r>
            <a:r>
              <a:rPr lang="en-US" sz="1500" dirty="0">
                <a:solidFill>
                  <a:schemeClr val="dk1"/>
                </a:solidFill>
              </a:rPr>
              <a:t> 5 cluster.</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Setelah itu, </a:t>
            </a:r>
            <a:r>
              <a:rPr lang="en-US" sz="1500" dirty="0" err="1">
                <a:solidFill>
                  <a:schemeClr val="dk1"/>
                </a:solidFill>
              </a:rPr>
              <a:t>melakukan</a:t>
            </a:r>
            <a:r>
              <a:rPr lang="en-US" sz="1500" dirty="0">
                <a:solidFill>
                  <a:schemeClr val="dk1"/>
                </a:solidFill>
              </a:rPr>
              <a:t> </a:t>
            </a:r>
            <a:r>
              <a:rPr lang="en-US" sz="1500" dirty="0" err="1">
                <a:solidFill>
                  <a:schemeClr val="dk1"/>
                </a:solidFill>
              </a:rPr>
              <a:t>evaluasi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Silhouette Score.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Hasil Silhouette Score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0,2585.</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Nilai 0,2585 lebih </a:t>
            </a:r>
            <a:r>
              <a:rPr lang="en-US" sz="1500" dirty="0" err="1">
                <a:solidFill>
                  <a:schemeClr val="dk1"/>
                </a:solidFill>
              </a:rPr>
              <a:t>dekat</a:t>
            </a:r>
            <a:r>
              <a:rPr lang="en-US" sz="1500" dirty="0">
                <a:solidFill>
                  <a:schemeClr val="dk1"/>
                </a:solidFill>
              </a:rPr>
              <a:t> ke 0 </a:t>
            </a:r>
            <a:r>
              <a:rPr lang="en-US" sz="1500" dirty="0" err="1">
                <a:solidFill>
                  <a:schemeClr val="dk1"/>
                </a:solidFill>
              </a:rPr>
              <a:t>daripada</a:t>
            </a:r>
            <a:r>
              <a:rPr lang="en-US" sz="1500" dirty="0">
                <a:solidFill>
                  <a:schemeClr val="dk1"/>
                </a:solidFill>
              </a:rPr>
              <a:t> 1, yang </a:t>
            </a:r>
            <a:r>
              <a:rPr lang="en-US" sz="1500" dirty="0" err="1">
                <a:solidFill>
                  <a:schemeClr val="dk1"/>
                </a:solidFill>
              </a:rPr>
              <a:t>menunjukkan</a:t>
            </a:r>
            <a:r>
              <a:rPr lang="en-US" sz="1500" dirty="0">
                <a:solidFill>
                  <a:schemeClr val="dk1"/>
                </a:solidFill>
              </a:rPr>
              <a:t> </a:t>
            </a:r>
            <a:r>
              <a:rPr lang="en-US" sz="1500" dirty="0" err="1">
                <a:solidFill>
                  <a:schemeClr val="dk1"/>
                </a:solidFill>
              </a:rPr>
              <a:t>bahwa</a:t>
            </a:r>
            <a:r>
              <a:rPr lang="en-US" sz="1500" dirty="0">
                <a:solidFill>
                  <a:schemeClr val="dk1"/>
                </a:solidFill>
              </a:rPr>
              <a:t> clustering yang </a:t>
            </a:r>
            <a:r>
              <a:rPr lang="en-US" sz="1500" dirty="0" err="1">
                <a:solidFill>
                  <a:schemeClr val="dk1"/>
                </a:solidFill>
              </a:rPr>
              <a:t>dilakukan</a:t>
            </a:r>
            <a:r>
              <a:rPr lang="en-US" sz="1500" dirty="0">
                <a:solidFill>
                  <a:schemeClr val="dk1"/>
                </a:solidFill>
              </a:rPr>
              <a:t> oleh K-Means </a:t>
            </a:r>
            <a:r>
              <a:rPr lang="en-US" sz="1500" dirty="0" err="1">
                <a:solidFill>
                  <a:schemeClr val="dk1"/>
                </a:solidFill>
              </a:rPr>
              <a:t>dengan</a:t>
            </a:r>
            <a:r>
              <a:rPr lang="en-US" sz="1500" dirty="0">
                <a:solidFill>
                  <a:schemeClr val="dk1"/>
                </a:solidFill>
              </a:rPr>
              <a:t> 5 cluster </a:t>
            </a:r>
            <a:r>
              <a:rPr lang="en-US" sz="1500" dirty="0" err="1">
                <a:solidFill>
                  <a:schemeClr val="dk1"/>
                </a:solidFill>
              </a:rPr>
              <a:t>tidak</a:t>
            </a:r>
            <a:r>
              <a:rPr lang="en-US" sz="1500" dirty="0">
                <a:solidFill>
                  <a:schemeClr val="dk1"/>
                </a:solidFill>
              </a:rPr>
              <a:t> terlalu baik. Data </a:t>
            </a:r>
            <a:r>
              <a:rPr lang="en-US" sz="1500" dirty="0" err="1">
                <a:solidFill>
                  <a:schemeClr val="dk1"/>
                </a:solidFill>
              </a:rPr>
              <a:t>tidak</a:t>
            </a:r>
            <a:r>
              <a:rPr lang="en-US" sz="1500" dirty="0">
                <a:solidFill>
                  <a:schemeClr val="dk1"/>
                </a:solidFill>
              </a:rPr>
              <a:t> </a:t>
            </a:r>
            <a:r>
              <a:rPr lang="en-US" sz="1500" dirty="0" err="1">
                <a:solidFill>
                  <a:schemeClr val="dk1"/>
                </a:solidFill>
              </a:rPr>
              <a:t>dikelompokkan</a:t>
            </a:r>
            <a:r>
              <a:rPr lang="en-US" sz="1500" dirty="0">
                <a:solidFill>
                  <a:schemeClr val="dk1"/>
                </a:solidFill>
              </a:rPr>
              <a:t> </a:t>
            </a:r>
            <a:r>
              <a:rPr lang="en-US" sz="1500" dirty="0" err="1">
                <a:solidFill>
                  <a:schemeClr val="dk1"/>
                </a:solidFill>
              </a:rPr>
              <a:t>secara</a:t>
            </a:r>
            <a:r>
              <a:rPr lang="en-US" sz="1500" dirty="0">
                <a:solidFill>
                  <a:schemeClr val="dk1"/>
                </a:solidFill>
              </a:rPr>
              <a:t> jelas </a:t>
            </a:r>
            <a:r>
              <a:rPr lang="en-US" sz="1500" dirty="0" err="1">
                <a:solidFill>
                  <a:schemeClr val="dk1"/>
                </a:solidFill>
              </a:rPr>
              <a:t>atau</a:t>
            </a:r>
            <a:r>
              <a:rPr lang="en-US" sz="1500" dirty="0">
                <a:solidFill>
                  <a:schemeClr val="dk1"/>
                </a:solidFill>
              </a:rPr>
              <a:t> </a:t>
            </a:r>
            <a:r>
              <a:rPr lang="en-US" sz="1500" dirty="0" err="1">
                <a:solidFill>
                  <a:schemeClr val="dk1"/>
                </a:solidFill>
              </a:rPr>
              <a:t>ada</a:t>
            </a:r>
            <a:r>
              <a:rPr lang="en-US" sz="1500" dirty="0">
                <a:solidFill>
                  <a:schemeClr val="dk1"/>
                </a:solidFill>
              </a:rPr>
              <a:t> beberapa </a:t>
            </a:r>
            <a:r>
              <a:rPr lang="en-US" sz="1500" dirty="0" err="1">
                <a:solidFill>
                  <a:schemeClr val="dk1"/>
                </a:solidFill>
              </a:rPr>
              <a:t>titik</a:t>
            </a:r>
            <a:r>
              <a:rPr lang="en-US" sz="1500" dirty="0">
                <a:solidFill>
                  <a:schemeClr val="dk1"/>
                </a:solidFill>
              </a:rPr>
              <a:t> data yang </a:t>
            </a:r>
            <a:r>
              <a:rPr lang="en-US" sz="1500" dirty="0" err="1">
                <a:solidFill>
                  <a:schemeClr val="dk1"/>
                </a:solidFill>
              </a:rPr>
              <a:t>tidak</a:t>
            </a:r>
            <a:r>
              <a:rPr lang="en-US" sz="1500" dirty="0">
                <a:solidFill>
                  <a:schemeClr val="dk1"/>
                </a:solidFill>
              </a:rPr>
              <a:t> sesuai </a:t>
            </a:r>
            <a:r>
              <a:rPr lang="en-US" sz="1500" dirty="0" err="1">
                <a:solidFill>
                  <a:schemeClr val="dk1"/>
                </a:solidFill>
              </a:rPr>
              <a:t>dengan</a:t>
            </a:r>
            <a:r>
              <a:rPr lang="en-US" sz="1500" dirty="0">
                <a:solidFill>
                  <a:schemeClr val="dk1"/>
                </a:solidFill>
              </a:rPr>
              <a:t> cluster </a:t>
            </a:r>
            <a:r>
              <a:rPr lang="en-US" sz="1500" dirty="0" err="1">
                <a:solidFill>
                  <a:schemeClr val="dk1"/>
                </a:solidFill>
              </a:rPr>
              <a:t>mereka</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6" name="Google Shape;115;p27">
            <a:extLst>
              <a:ext uri="{FF2B5EF4-FFF2-40B4-BE49-F238E27FC236}">
                <a16:creationId xmlns:a16="http://schemas.microsoft.com/office/drawing/2014/main" id="{1CFA8365-6ADF-4A5A-84EE-141487CEBC9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06796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a:t>
            </a:r>
            <a:r>
              <a:rPr lang="en">
                <a:solidFill>
                  <a:schemeClr val="dk1"/>
                </a:solidFill>
                <a:latin typeface="Dosis"/>
                <a:ea typeface="Dosis"/>
                <a:cs typeface="Dosis"/>
                <a:sym typeface="Dosis"/>
              </a:rPr>
              <a:t>memberikan layanan </a:t>
            </a:r>
            <a:r>
              <a:rPr lang="en" dirty="0">
                <a:solidFill>
                  <a:schemeClr val="dk1"/>
                </a:solidFill>
                <a:latin typeface="Dosis"/>
                <a:ea typeface="Dosis"/>
                <a:cs typeface="Dosis"/>
                <a:sym typeface="Dosis"/>
              </a:rPr>
              <a:t>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mendapatkan</a:t>
            </a:r>
            <a:r>
              <a:rPr lang="en-US" sz="1500" dirty="0">
                <a:solidFill>
                  <a:schemeClr val="dk1"/>
                </a:solidFill>
              </a:rPr>
              <a:t> </a:t>
            </a:r>
            <a:r>
              <a:rPr lang="en-US" sz="1500" dirty="0" err="1">
                <a:solidFill>
                  <a:schemeClr val="dk1"/>
                </a:solidFill>
              </a:rPr>
              <a:t>jumlah</a:t>
            </a:r>
            <a:r>
              <a:rPr lang="en-US" sz="1500" dirty="0">
                <a:solidFill>
                  <a:schemeClr val="dk1"/>
                </a:solidFill>
              </a:rPr>
              <a:t> cluster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sebelumnya</a:t>
            </a:r>
            <a:r>
              <a:rPr lang="en-US" sz="1500" dirty="0">
                <a:solidFill>
                  <a:schemeClr val="dk1"/>
                </a:solidFill>
              </a:rPr>
              <a:t>,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interpretasi</a:t>
            </a:r>
            <a:r>
              <a:rPr lang="en-US" sz="1500" dirty="0">
                <a:solidFill>
                  <a:schemeClr val="dk1"/>
                </a:solidFill>
              </a:rPr>
              <a:t> </a:t>
            </a:r>
            <a:r>
              <a:rPr lang="en-US" sz="1500" dirty="0" err="1">
                <a:solidFill>
                  <a:schemeClr val="dk1"/>
                </a:solidFill>
              </a:rPr>
              <a:t>terhadap</a:t>
            </a:r>
            <a:r>
              <a:rPr lang="en-US" sz="1500" dirty="0">
                <a:solidFill>
                  <a:schemeClr val="dk1"/>
                </a:solidFill>
              </a:rPr>
              <a:t> hasil cluster yang </a:t>
            </a:r>
            <a:r>
              <a:rPr lang="en-US" sz="1500" dirty="0" err="1">
                <a:solidFill>
                  <a:schemeClr val="dk1"/>
                </a:solidFill>
              </a:rPr>
              <a:t>ada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masing-masing</a:t>
            </a:r>
            <a:r>
              <a:rPr lang="en-US" sz="1500" dirty="0">
                <a:solidFill>
                  <a:schemeClr val="dk1"/>
                </a:solidFill>
              </a:rPr>
              <a:t> feature yang digunakan, </a:t>
            </a:r>
            <a:r>
              <a:rPr lang="en-US" sz="1500" dirty="0" err="1">
                <a:solidFill>
                  <a:schemeClr val="dk1"/>
                </a:solidFill>
              </a:rPr>
              <a:t>kemudian</a:t>
            </a:r>
            <a:r>
              <a:rPr lang="en-US" sz="1500" dirty="0">
                <a:solidFill>
                  <a:schemeClr val="dk1"/>
                </a:solidFill>
              </a:rPr>
              <a:t> </a:t>
            </a:r>
            <a:r>
              <a:rPr lang="en-US" sz="1500" dirty="0" err="1">
                <a:solidFill>
                  <a:schemeClr val="dk1"/>
                </a:solidFill>
              </a:rPr>
              <a:t>memilih</a:t>
            </a:r>
            <a:r>
              <a:rPr lang="en-US" sz="1500" dirty="0">
                <a:solidFill>
                  <a:schemeClr val="dk1"/>
                </a:solidFill>
              </a:rPr>
              <a:t> cluster untuk marketing retargeting, </a:t>
            </a:r>
            <a:r>
              <a:rPr lang="en-US" sz="1500" dirty="0" err="1">
                <a:solidFill>
                  <a:schemeClr val="dk1"/>
                </a:solidFill>
              </a:rPr>
              <a:t>lalu</a:t>
            </a:r>
            <a:r>
              <a:rPr lang="en-US" sz="1500" dirty="0">
                <a:solidFill>
                  <a:schemeClr val="dk1"/>
                </a:solidFill>
              </a:rPr>
              <a:t> </a:t>
            </a:r>
            <a:r>
              <a:rPr lang="en-US" sz="1500" dirty="0" err="1">
                <a:solidFill>
                  <a:schemeClr val="dk1"/>
                </a:solidFill>
              </a:rPr>
              <a:t>menghitung</a:t>
            </a:r>
            <a:r>
              <a:rPr lang="en-US" sz="1500" dirty="0">
                <a:solidFill>
                  <a:schemeClr val="dk1"/>
                </a:solidFill>
              </a:rPr>
              <a:t> potential impact </a:t>
            </a:r>
            <a:r>
              <a:rPr lang="en-US" sz="1500" dirty="0" err="1">
                <a:solidFill>
                  <a:schemeClr val="dk1"/>
                </a:solidFill>
              </a:rPr>
              <a:t>dari</a:t>
            </a:r>
            <a:r>
              <a:rPr lang="en-US" sz="1500" dirty="0">
                <a:solidFill>
                  <a:schemeClr val="dk1"/>
                </a:solidFill>
              </a:rPr>
              <a:t> hasil marketing retargeting.</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Sebelum</a:t>
            </a:r>
            <a:r>
              <a:rPr lang="en-US" sz="1500" dirty="0">
                <a:solidFill>
                  <a:schemeClr val="dk1"/>
                </a:solidFill>
              </a:rPr>
              <a:t> </a:t>
            </a:r>
            <a:r>
              <a:rPr lang="en-US" sz="1500" dirty="0" err="1">
                <a:solidFill>
                  <a:schemeClr val="dk1"/>
                </a:solidFill>
              </a:rPr>
              <a:t>melakukan</a:t>
            </a:r>
            <a:r>
              <a:rPr lang="en-US" sz="1500" dirty="0">
                <a:solidFill>
                  <a:schemeClr val="dk1"/>
                </a:solidFill>
              </a:rPr>
              <a:t> proses </a:t>
            </a:r>
            <a:r>
              <a:rPr lang="en-US" sz="1500" dirty="0" err="1">
                <a:solidFill>
                  <a:schemeClr val="dk1"/>
                </a:solidFill>
              </a:rPr>
              <a:t>interpretasi</a:t>
            </a:r>
            <a:r>
              <a:rPr lang="en-US" sz="1500" dirty="0">
                <a:solidFill>
                  <a:schemeClr val="dk1"/>
                </a:solidFill>
              </a:rPr>
              <a:t>, </a:t>
            </a:r>
            <a:r>
              <a:rPr lang="en-US" sz="1500" dirty="0" err="1">
                <a:solidFill>
                  <a:schemeClr val="dk1"/>
                </a:solidFill>
              </a:rPr>
              <a:t>perlu</a:t>
            </a:r>
            <a:r>
              <a:rPr lang="en-US" sz="1500" dirty="0">
                <a:solidFill>
                  <a:schemeClr val="dk1"/>
                </a:solidFill>
              </a:rPr>
              <a:t> </a:t>
            </a:r>
            <a:r>
              <a:rPr lang="en-US" sz="1500" dirty="0" err="1">
                <a:solidFill>
                  <a:schemeClr val="dk1"/>
                </a:solidFill>
              </a:rPr>
              <a:t>dilakukan</a:t>
            </a:r>
            <a:r>
              <a:rPr lang="en-US" sz="1500" dirty="0">
                <a:solidFill>
                  <a:schemeClr val="dk1"/>
                </a:solidFill>
              </a:rPr>
              <a:t> feature decoding dan </a:t>
            </a:r>
            <a:r>
              <a:rPr lang="en-US" sz="1500" dirty="0" err="1">
                <a:solidFill>
                  <a:schemeClr val="dk1"/>
                </a:solidFill>
              </a:rPr>
              <a:t>destandardization</a:t>
            </a:r>
            <a:r>
              <a:rPr lang="en-US" sz="1500" dirty="0">
                <a:solidFill>
                  <a:schemeClr val="dk1"/>
                </a:solidFill>
              </a:rPr>
              <a:t>. Hal ini </a:t>
            </a:r>
            <a:r>
              <a:rPr lang="en-US" sz="1500" dirty="0" err="1">
                <a:solidFill>
                  <a:schemeClr val="dk1"/>
                </a:solidFill>
              </a:rPr>
              <a:t>bertujuan</a:t>
            </a:r>
            <a:r>
              <a:rPr lang="en-US" sz="1500" dirty="0">
                <a:solidFill>
                  <a:schemeClr val="dk1"/>
                </a:solidFill>
              </a:rPr>
              <a:t> untuk </a:t>
            </a:r>
            <a:r>
              <a:rPr lang="en-US" sz="1500" dirty="0" err="1">
                <a:solidFill>
                  <a:schemeClr val="dk1"/>
                </a:solidFill>
              </a:rPr>
              <a:t>mempermudah</a:t>
            </a:r>
            <a:r>
              <a:rPr lang="en-US" sz="1500" dirty="0">
                <a:solidFill>
                  <a:schemeClr val="dk1"/>
                </a:solidFill>
              </a:rPr>
              <a:t> proses </a:t>
            </a:r>
            <a:r>
              <a:rPr lang="en-US" sz="1500" dirty="0" err="1">
                <a:solidFill>
                  <a:schemeClr val="dk1"/>
                </a:solidFill>
              </a:rPr>
              <a:t>interpretasi</a:t>
            </a:r>
            <a:r>
              <a:rPr lang="en-US" sz="1500" dirty="0">
                <a:solidFill>
                  <a:schemeClr val="dk1"/>
                </a:solidFill>
              </a:rPr>
              <a:t> </a:t>
            </a:r>
            <a:r>
              <a:rPr lang="en-US" sz="1500" dirty="0" err="1">
                <a:solidFill>
                  <a:schemeClr val="dk1"/>
                </a:solidFill>
              </a:rPr>
              <a:t>terhadap</a:t>
            </a:r>
            <a:r>
              <a:rPr lang="en-US" sz="1500" dirty="0">
                <a:solidFill>
                  <a:schemeClr val="dk1"/>
                </a:solidFill>
              </a:rPr>
              <a:t> hasil cluster.</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 feature decoding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fitur</a:t>
            </a:r>
            <a:r>
              <a:rPr lang="en-US" sz="1500" dirty="0">
                <a:solidFill>
                  <a:schemeClr val="dk1"/>
                </a:solidFill>
              </a:rPr>
              <a:t> categorical yang </a:t>
            </a:r>
            <a:r>
              <a:rPr lang="en-US" sz="1500" dirty="0" err="1">
                <a:solidFill>
                  <a:schemeClr val="dk1"/>
                </a:solidFill>
              </a:rPr>
              <a:t>telah</a:t>
            </a:r>
            <a:r>
              <a:rPr lang="en-US" sz="1500" dirty="0">
                <a:solidFill>
                  <a:schemeClr val="dk1"/>
                </a:solidFill>
              </a:rPr>
              <a:t> </a:t>
            </a:r>
            <a:r>
              <a:rPr lang="en-US" sz="1500" dirty="0" err="1">
                <a:solidFill>
                  <a:schemeClr val="dk1"/>
                </a:solidFill>
              </a:rPr>
              <a:t>diencoding</a:t>
            </a:r>
            <a:r>
              <a:rPr lang="en-US" sz="1500" dirty="0">
                <a:solidFill>
                  <a:schemeClr val="dk1"/>
                </a:solidFill>
              </a:rPr>
              <a:t>, </a:t>
            </a:r>
            <a:r>
              <a:rPr lang="en-US" sz="1500" dirty="0" err="1">
                <a:solidFill>
                  <a:schemeClr val="dk1"/>
                </a:solidFill>
              </a:rPr>
              <a:t>yakni</a:t>
            </a:r>
            <a:r>
              <a:rPr lang="en-US" sz="1500" dirty="0">
                <a:solidFill>
                  <a:schemeClr val="dk1"/>
                </a:solidFill>
              </a:rPr>
              <a:t> Education, </a:t>
            </a:r>
            <a:r>
              <a:rPr lang="en-US" sz="1500" dirty="0" err="1">
                <a:solidFill>
                  <a:schemeClr val="dk1"/>
                </a:solidFill>
              </a:rPr>
              <a:t>Martial_Status</a:t>
            </a:r>
            <a:r>
              <a:rPr lang="en-US" sz="1500" dirty="0">
                <a:solidFill>
                  <a:schemeClr val="dk1"/>
                </a:solidFill>
              </a:rPr>
              <a:t>, dan </a:t>
            </a:r>
            <a:r>
              <a:rPr lang="en-US" sz="1500" dirty="0" err="1">
                <a:solidFill>
                  <a:schemeClr val="dk1"/>
                </a:solidFill>
              </a:rPr>
              <a:t>Age_Group</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Untuk proses </a:t>
            </a:r>
            <a:r>
              <a:rPr lang="en-US" sz="1500" dirty="0" err="1">
                <a:solidFill>
                  <a:schemeClr val="dk1"/>
                </a:solidFill>
              </a:rPr>
              <a:t>destandardization</a:t>
            </a:r>
            <a:r>
              <a:rPr lang="en-US" sz="1500" dirty="0">
                <a:solidFill>
                  <a:schemeClr val="dk1"/>
                </a:solidFill>
              </a:rPr>
              <a:t> </a:t>
            </a:r>
            <a:r>
              <a:rPr lang="en-US" sz="1500" dirty="0" err="1">
                <a:solidFill>
                  <a:schemeClr val="dk1"/>
                </a:solidFill>
              </a:rPr>
              <a:t>dilakukan</a:t>
            </a:r>
            <a:r>
              <a:rPr lang="en-US" sz="1500" dirty="0">
                <a:solidFill>
                  <a:schemeClr val="dk1"/>
                </a:solidFill>
              </a:rPr>
              <a:t> pada </a:t>
            </a:r>
            <a:r>
              <a:rPr lang="en-US" sz="1500" dirty="0" err="1">
                <a:solidFill>
                  <a:schemeClr val="dk1"/>
                </a:solidFill>
              </a:rPr>
              <a:t>fitur-fitur</a:t>
            </a:r>
            <a:r>
              <a:rPr lang="en-US" sz="1500" dirty="0">
                <a:solidFill>
                  <a:schemeClr val="dk1"/>
                </a:solidFill>
              </a:rPr>
              <a:t> numerical yang </a:t>
            </a:r>
            <a:r>
              <a:rPr lang="en-US" sz="1500" dirty="0" err="1">
                <a:solidFill>
                  <a:schemeClr val="dk1"/>
                </a:solidFill>
              </a:rPr>
              <a:t>telah</a:t>
            </a:r>
            <a:r>
              <a:rPr lang="en-US" sz="1500" dirty="0">
                <a:solidFill>
                  <a:schemeClr val="dk1"/>
                </a:solidFill>
              </a:rPr>
              <a:t> </a:t>
            </a:r>
            <a:r>
              <a:rPr lang="en-US" sz="1500" dirty="0" err="1">
                <a:solidFill>
                  <a:schemeClr val="dk1"/>
                </a:solidFill>
              </a:rPr>
              <a:t>dilakukan</a:t>
            </a:r>
            <a:r>
              <a:rPr lang="en-US" sz="1500" dirty="0">
                <a:solidFill>
                  <a:schemeClr val="dk1"/>
                </a:solidFill>
              </a:rPr>
              <a:t> standardization.</a:t>
            </a:r>
            <a:endParaRPr sz="1500" dirty="0">
              <a:solidFill>
                <a:schemeClr val="dk1"/>
              </a:solidFill>
            </a:endParaRPr>
          </a:p>
        </p:txBody>
      </p:sp>
      <p:sp>
        <p:nvSpPr>
          <p:cNvPr id="7" name="Google Shape;115;p27">
            <a:extLst>
              <a:ext uri="{FF2B5EF4-FFF2-40B4-BE49-F238E27FC236}">
                <a16:creationId xmlns:a16="http://schemas.microsoft.com/office/drawing/2014/main" id="{1CEA794F-EE51-41CB-A9E3-C8DA8A28AB1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728731"/>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a:t>
            </a:r>
            <a:r>
              <a:rPr lang="en-US" sz="1500" dirty="0" err="1">
                <a:solidFill>
                  <a:schemeClr val="dk1"/>
                </a:solidFill>
              </a:rPr>
              <a:t>visualisasi</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distribusi</a:t>
            </a:r>
            <a:r>
              <a:rPr lang="en-US" sz="1500" dirty="0">
                <a:solidFill>
                  <a:schemeClr val="dk1"/>
                </a:solidFill>
              </a:rPr>
              <a:t> </a:t>
            </a:r>
            <a:r>
              <a:rPr lang="en-US" sz="1500" dirty="0" err="1">
                <a:solidFill>
                  <a:schemeClr val="dk1"/>
                </a:solidFill>
              </a:rPr>
              <a:t>fitur-fitur</a:t>
            </a:r>
            <a:r>
              <a:rPr lang="en-US" sz="1500" dirty="0">
                <a:solidFill>
                  <a:schemeClr val="dk1"/>
                </a:solidFill>
              </a:rPr>
              <a:t> </a:t>
            </a:r>
            <a:r>
              <a:rPr lang="en-US" sz="1500" dirty="0" err="1">
                <a:solidFill>
                  <a:schemeClr val="dk1"/>
                </a:solidFill>
              </a:rPr>
              <a:t>seperti</a:t>
            </a:r>
            <a:r>
              <a:rPr lang="en-US" sz="1500" dirty="0">
                <a:solidFill>
                  <a:schemeClr val="dk1"/>
                </a:solidFill>
              </a:rPr>
              <a:t> </a:t>
            </a:r>
            <a:r>
              <a:rPr lang="en-US" sz="1500" dirty="0" err="1">
                <a:solidFill>
                  <a:schemeClr val="dk1"/>
                </a:solidFill>
              </a:rPr>
              <a:t>Total_Spending</a:t>
            </a:r>
            <a:r>
              <a:rPr lang="en-US" sz="1500" dirty="0">
                <a:solidFill>
                  <a:schemeClr val="dk1"/>
                </a:solidFill>
              </a:rPr>
              <a:t> dan </a:t>
            </a:r>
            <a:r>
              <a:rPr lang="en-US" sz="1500" dirty="0" err="1">
                <a:solidFill>
                  <a:schemeClr val="dk1"/>
                </a:solidFill>
              </a:rPr>
              <a:t>Total_Purchases</a:t>
            </a:r>
            <a:r>
              <a:rPr lang="en-US" sz="1500" dirty="0">
                <a:solidFill>
                  <a:schemeClr val="dk1"/>
                </a:solidFill>
              </a:rPr>
              <a:t> </a:t>
            </a:r>
            <a:r>
              <a:rPr lang="en-US" sz="1500" dirty="0" err="1">
                <a:solidFill>
                  <a:schemeClr val="dk1"/>
                </a:solidFill>
              </a:rPr>
              <a:t>berdasarkan</a:t>
            </a:r>
            <a:r>
              <a:rPr lang="en-US" sz="1500" dirty="0">
                <a:solidFill>
                  <a:schemeClr val="dk1"/>
                </a:solidFill>
              </a:rPr>
              <a:t> hasil cluster.</a:t>
            </a:r>
            <a:endParaRPr sz="1500" dirty="0">
              <a:solidFill>
                <a:schemeClr val="dk1"/>
              </a:solidFill>
            </a:endParaRPr>
          </a:p>
        </p:txBody>
      </p:sp>
      <p:pic>
        <p:nvPicPr>
          <p:cNvPr id="3" name="Picture 2">
            <a:extLst>
              <a:ext uri="{FF2B5EF4-FFF2-40B4-BE49-F238E27FC236}">
                <a16:creationId xmlns:a16="http://schemas.microsoft.com/office/drawing/2014/main" id="{ECFEEB10-CDA7-4DD4-AD9B-34F469D446B2}"/>
              </a:ext>
            </a:extLst>
          </p:cNvPr>
          <p:cNvPicPr>
            <a:picLocks noChangeAspect="1"/>
          </p:cNvPicPr>
          <p:nvPr/>
        </p:nvPicPr>
        <p:blipFill>
          <a:blip r:embed="rId3"/>
          <a:stretch>
            <a:fillRect/>
          </a:stretch>
        </p:blipFill>
        <p:spPr>
          <a:xfrm>
            <a:off x="875839" y="1620493"/>
            <a:ext cx="3130418" cy="2024040"/>
          </a:xfrm>
          <a:prstGeom prst="rect">
            <a:avLst/>
          </a:prstGeom>
        </p:spPr>
      </p:pic>
      <p:pic>
        <p:nvPicPr>
          <p:cNvPr id="5" name="Picture 4">
            <a:extLst>
              <a:ext uri="{FF2B5EF4-FFF2-40B4-BE49-F238E27FC236}">
                <a16:creationId xmlns:a16="http://schemas.microsoft.com/office/drawing/2014/main" id="{9C882F7F-6E56-4BFB-AEF3-CE20782B269C}"/>
              </a:ext>
            </a:extLst>
          </p:cNvPr>
          <p:cNvPicPr>
            <a:picLocks noChangeAspect="1"/>
          </p:cNvPicPr>
          <p:nvPr/>
        </p:nvPicPr>
        <p:blipFill>
          <a:blip r:embed="rId4"/>
          <a:stretch>
            <a:fillRect/>
          </a:stretch>
        </p:blipFill>
        <p:spPr>
          <a:xfrm>
            <a:off x="5137745" y="1552507"/>
            <a:ext cx="3222282" cy="2095825"/>
          </a:xfrm>
          <a:prstGeom prst="rect">
            <a:avLst/>
          </a:prstGeom>
        </p:spPr>
      </p:pic>
      <p:sp>
        <p:nvSpPr>
          <p:cNvPr id="9" name="Google Shape;55;p13">
            <a:extLst>
              <a:ext uri="{FF2B5EF4-FFF2-40B4-BE49-F238E27FC236}">
                <a16:creationId xmlns:a16="http://schemas.microsoft.com/office/drawing/2014/main" id="{E3B5234D-D750-4A2B-B111-D20ACAF0E860}"/>
              </a:ext>
            </a:extLst>
          </p:cNvPr>
          <p:cNvSpPr txBox="1">
            <a:spLocks/>
          </p:cNvSpPr>
          <p:nvPr/>
        </p:nvSpPr>
        <p:spPr>
          <a:xfrm>
            <a:off x="311700" y="3644533"/>
            <a:ext cx="8520600" cy="109174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500" dirty="0">
                <a:solidFill>
                  <a:schemeClr val="dk1"/>
                </a:solidFill>
              </a:rPr>
              <a:t>Cluster 1 adalah cluster </a:t>
            </a:r>
            <a:r>
              <a:rPr lang="en-US" sz="1500" dirty="0" err="1">
                <a:solidFill>
                  <a:schemeClr val="dk1"/>
                </a:solidFill>
              </a:rPr>
              <a:t>dengan</a:t>
            </a:r>
            <a:r>
              <a:rPr lang="en-US" sz="1500" dirty="0">
                <a:solidFill>
                  <a:schemeClr val="dk1"/>
                </a:solidFill>
              </a:rPr>
              <a:t> total </a:t>
            </a:r>
            <a:r>
              <a:rPr lang="en-US" sz="1500" dirty="0" err="1">
                <a:solidFill>
                  <a:schemeClr val="dk1"/>
                </a:solidFill>
              </a:rPr>
              <a:t>pengeluaran</a:t>
            </a:r>
            <a:r>
              <a:rPr lang="en-US" sz="1500" dirty="0">
                <a:solidFill>
                  <a:schemeClr val="dk1"/>
                </a:solidFill>
              </a:rPr>
              <a:t> </a:t>
            </a:r>
            <a:r>
              <a:rPr lang="en-US" sz="1500" dirty="0" err="1">
                <a:solidFill>
                  <a:schemeClr val="dk1"/>
                </a:solidFill>
              </a:rPr>
              <a:t>tertinggi</a:t>
            </a:r>
            <a:r>
              <a:rPr lang="en-US" sz="1500" dirty="0">
                <a:solidFill>
                  <a:schemeClr val="dk1"/>
                </a:solidFill>
              </a:rPr>
              <a:t>, </a:t>
            </a:r>
            <a:r>
              <a:rPr lang="en-US" sz="1500" dirty="0" err="1">
                <a:solidFill>
                  <a:schemeClr val="dk1"/>
                </a:solidFill>
              </a:rPr>
              <a:t>hal</a:t>
            </a:r>
            <a:r>
              <a:rPr lang="en-US" sz="1500" dirty="0">
                <a:solidFill>
                  <a:schemeClr val="dk1"/>
                </a:solidFill>
              </a:rPr>
              <a:t> ini </a:t>
            </a:r>
            <a:r>
              <a:rPr lang="en-US" sz="1500" dirty="0" err="1">
                <a:solidFill>
                  <a:schemeClr val="dk1"/>
                </a:solidFill>
              </a:rPr>
              <a:t>ditunjukkan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nilai</a:t>
            </a:r>
            <a:r>
              <a:rPr lang="en-US" sz="1500" dirty="0">
                <a:solidFill>
                  <a:schemeClr val="dk1"/>
                </a:solidFill>
              </a:rPr>
              <a:t> median total </a:t>
            </a:r>
            <a:r>
              <a:rPr lang="en-US" sz="1500" dirty="0" err="1">
                <a:solidFill>
                  <a:schemeClr val="dk1"/>
                </a:solidFill>
              </a:rPr>
              <a:t>pengeluarannya</a:t>
            </a:r>
            <a:r>
              <a:rPr lang="en-US" sz="1500" dirty="0">
                <a:solidFill>
                  <a:schemeClr val="dk1"/>
                </a:solidFill>
              </a:rPr>
              <a:t> yang paling </a:t>
            </a:r>
            <a:r>
              <a:rPr lang="en-US" sz="1500" dirty="0" err="1">
                <a:solidFill>
                  <a:schemeClr val="dk1"/>
                </a:solidFill>
              </a:rPr>
              <a:t>tinggi</a:t>
            </a:r>
            <a:r>
              <a:rPr lang="en-US" sz="1500" dirty="0">
                <a:solidFill>
                  <a:schemeClr val="dk1"/>
                </a:solidFill>
              </a:rPr>
              <a:t>.</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a:solidFill>
                  <a:schemeClr val="dk1"/>
                </a:solidFill>
              </a:rPr>
              <a:t>Cluster 4 adalah cluster </a:t>
            </a:r>
            <a:r>
              <a:rPr lang="en-US" sz="1500" dirty="0" err="1">
                <a:solidFill>
                  <a:schemeClr val="dk1"/>
                </a:solidFill>
              </a:rPr>
              <a:t>dengan</a:t>
            </a:r>
            <a:r>
              <a:rPr lang="en-US" sz="1500" dirty="0">
                <a:solidFill>
                  <a:schemeClr val="dk1"/>
                </a:solidFill>
              </a:rPr>
              <a:t> total </a:t>
            </a:r>
            <a:r>
              <a:rPr lang="en-US" sz="1500" dirty="0" err="1">
                <a:solidFill>
                  <a:schemeClr val="dk1"/>
                </a:solidFill>
              </a:rPr>
              <a:t>transaksi</a:t>
            </a:r>
            <a:r>
              <a:rPr lang="en-US" sz="1500" dirty="0">
                <a:solidFill>
                  <a:schemeClr val="dk1"/>
                </a:solidFill>
              </a:rPr>
              <a:t> </a:t>
            </a:r>
            <a:r>
              <a:rPr lang="en-US" sz="1500" dirty="0" err="1">
                <a:solidFill>
                  <a:schemeClr val="dk1"/>
                </a:solidFill>
              </a:rPr>
              <a:t>tertinggi</a:t>
            </a:r>
            <a:r>
              <a:rPr lang="en-US" sz="1500" dirty="0">
                <a:solidFill>
                  <a:schemeClr val="dk1"/>
                </a:solidFill>
              </a:rPr>
              <a:t>, </a:t>
            </a:r>
            <a:r>
              <a:rPr lang="en-US" sz="1500" dirty="0" err="1">
                <a:solidFill>
                  <a:schemeClr val="dk1"/>
                </a:solidFill>
              </a:rPr>
              <a:t>meski</a:t>
            </a:r>
            <a:r>
              <a:rPr lang="en-US" sz="1500" dirty="0">
                <a:solidFill>
                  <a:schemeClr val="dk1"/>
                </a:solidFill>
              </a:rPr>
              <a:t> </a:t>
            </a:r>
            <a:r>
              <a:rPr lang="en-US" sz="1500" dirty="0" err="1">
                <a:solidFill>
                  <a:schemeClr val="dk1"/>
                </a:solidFill>
              </a:rPr>
              <a:t>terdapat</a:t>
            </a:r>
            <a:r>
              <a:rPr lang="en-US" sz="1500" dirty="0">
                <a:solidFill>
                  <a:schemeClr val="dk1"/>
                </a:solidFill>
              </a:rPr>
              <a:t> outlier </a:t>
            </a:r>
            <a:r>
              <a:rPr lang="en-US" sz="1500" dirty="0" err="1">
                <a:solidFill>
                  <a:schemeClr val="dk1"/>
                </a:solidFill>
              </a:rPr>
              <a:t>dengan</a:t>
            </a:r>
            <a:r>
              <a:rPr lang="en-US" sz="1500" dirty="0">
                <a:solidFill>
                  <a:schemeClr val="dk1"/>
                </a:solidFill>
              </a:rPr>
              <a:t> total </a:t>
            </a:r>
            <a:r>
              <a:rPr lang="en-US" sz="1500" dirty="0" err="1">
                <a:solidFill>
                  <a:schemeClr val="dk1"/>
                </a:solidFill>
              </a:rPr>
              <a:t>transaksi</a:t>
            </a:r>
            <a:r>
              <a:rPr lang="en-US" sz="1500" dirty="0">
                <a:solidFill>
                  <a:schemeClr val="dk1"/>
                </a:solidFill>
              </a:rPr>
              <a:t> </a:t>
            </a:r>
            <a:r>
              <a:rPr lang="en-US" sz="1500" dirty="0" err="1">
                <a:solidFill>
                  <a:schemeClr val="dk1"/>
                </a:solidFill>
              </a:rPr>
              <a:t>tertinggi</a:t>
            </a:r>
            <a:r>
              <a:rPr lang="en-US" sz="1500" dirty="0">
                <a:solidFill>
                  <a:schemeClr val="dk1"/>
                </a:solidFill>
              </a:rPr>
              <a:t> pada cluster 1, </a:t>
            </a:r>
            <a:r>
              <a:rPr lang="en-US" sz="1500" dirty="0" err="1">
                <a:solidFill>
                  <a:schemeClr val="dk1"/>
                </a:solidFill>
              </a:rPr>
              <a:t>namun</a:t>
            </a:r>
            <a:r>
              <a:rPr lang="en-US" sz="1500" dirty="0">
                <a:solidFill>
                  <a:schemeClr val="dk1"/>
                </a:solidFill>
              </a:rPr>
              <a:t> median total </a:t>
            </a:r>
            <a:r>
              <a:rPr lang="en-US" sz="1500" dirty="0" err="1">
                <a:solidFill>
                  <a:schemeClr val="dk1"/>
                </a:solidFill>
              </a:rPr>
              <a:t>transaksi</a:t>
            </a:r>
            <a:r>
              <a:rPr lang="en-US" sz="1500" dirty="0">
                <a:solidFill>
                  <a:schemeClr val="dk1"/>
                </a:solidFill>
              </a:rPr>
              <a:t> </a:t>
            </a:r>
            <a:r>
              <a:rPr lang="en-US" sz="1500" dirty="0" err="1">
                <a:solidFill>
                  <a:schemeClr val="dk1"/>
                </a:solidFill>
              </a:rPr>
              <a:t>dari</a:t>
            </a:r>
            <a:r>
              <a:rPr lang="en-US" sz="1500" dirty="0">
                <a:solidFill>
                  <a:schemeClr val="dk1"/>
                </a:solidFill>
              </a:rPr>
              <a:t> cluster 4 lebih </a:t>
            </a:r>
            <a:r>
              <a:rPr lang="en-US" sz="1500" dirty="0" err="1">
                <a:solidFill>
                  <a:schemeClr val="dk1"/>
                </a:solidFill>
              </a:rPr>
              <a:t>tinggi</a:t>
            </a:r>
            <a:r>
              <a:rPr lang="en-US" sz="1500" dirty="0">
                <a:solidFill>
                  <a:schemeClr val="dk1"/>
                </a:solidFill>
              </a:rPr>
              <a:t> </a:t>
            </a:r>
            <a:r>
              <a:rPr lang="en-US" sz="1500" dirty="0" err="1">
                <a:solidFill>
                  <a:schemeClr val="dk1"/>
                </a:solidFill>
              </a:rPr>
              <a:t>daripada</a:t>
            </a:r>
            <a:r>
              <a:rPr lang="en-US" sz="1500" dirty="0">
                <a:solidFill>
                  <a:schemeClr val="dk1"/>
                </a:solidFill>
              </a:rPr>
              <a:t> cluster 1.</a:t>
            </a:r>
          </a:p>
        </p:txBody>
      </p:sp>
      <p:sp>
        <p:nvSpPr>
          <p:cNvPr id="8" name="Google Shape;115;p27">
            <a:extLst>
              <a:ext uri="{FF2B5EF4-FFF2-40B4-BE49-F238E27FC236}">
                <a16:creationId xmlns:a16="http://schemas.microsoft.com/office/drawing/2014/main" id="{47210C5A-3ED3-48CB-A652-493E06B0C99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5"/>
              </a:rPr>
              <a:t>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201969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728731"/>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a:t>
            </a:r>
            <a:r>
              <a:rPr lang="en-US" sz="1500" dirty="0" err="1">
                <a:solidFill>
                  <a:schemeClr val="dk1"/>
                </a:solidFill>
              </a:rPr>
              <a:t>visualisasi</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distribusi</a:t>
            </a:r>
            <a:r>
              <a:rPr lang="en-US" sz="1500" dirty="0">
                <a:solidFill>
                  <a:schemeClr val="dk1"/>
                </a:solidFill>
              </a:rPr>
              <a:t> </a:t>
            </a:r>
            <a:r>
              <a:rPr lang="en-US" sz="1500" dirty="0" err="1">
                <a:solidFill>
                  <a:schemeClr val="dk1"/>
                </a:solidFill>
              </a:rPr>
              <a:t>fitur-fitur</a:t>
            </a:r>
            <a:r>
              <a:rPr lang="en-US" sz="1500" dirty="0">
                <a:solidFill>
                  <a:schemeClr val="dk1"/>
                </a:solidFill>
              </a:rPr>
              <a:t> </a:t>
            </a:r>
            <a:r>
              <a:rPr lang="en-US" sz="1500" dirty="0" err="1">
                <a:solidFill>
                  <a:schemeClr val="dk1"/>
                </a:solidFill>
              </a:rPr>
              <a:t>seperti</a:t>
            </a:r>
            <a:r>
              <a:rPr lang="en-US" sz="1500" dirty="0">
                <a:solidFill>
                  <a:schemeClr val="dk1"/>
                </a:solidFill>
              </a:rPr>
              <a:t> Income dan </a:t>
            </a:r>
            <a:r>
              <a:rPr lang="en-US" sz="1500" dirty="0" err="1">
                <a:solidFill>
                  <a:schemeClr val="dk1"/>
                </a:solidFill>
              </a:rPr>
              <a:t>Conversion_Rate</a:t>
            </a:r>
            <a:r>
              <a:rPr lang="en-US" sz="1500" dirty="0">
                <a:solidFill>
                  <a:schemeClr val="dk1"/>
                </a:solidFill>
              </a:rPr>
              <a:t> </a:t>
            </a:r>
            <a:r>
              <a:rPr lang="en-US" sz="1500" dirty="0" err="1">
                <a:solidFill>
                  <a:schemeClr val="dk1"/>
                </a:solidFill>
              </a:rPr>
              <a:t>berdasarkan</a:t>
            </a:r>
            <a:r>
              <a:rPr lang="en-US" sz="1500" dirty="0">
                <a:solidFill>
                  <a:schemeClr val="dk1"/>
                </a:solidFill>
              </a:rPr>
              <a:t> hasil cluster.</a:t>
            </a:r>
            <a:endParaRPr sz="1500" dirty="0">
              <a:solidFill>
                <a:schemeClr val="dk1"/>
              </a:solidFill>
            </a:endParaRPr>
          </a:p>
        </p:txBody>
      </p:sp>
      <p:sp>
        <p:nvSpPr>
          <p:cNvPr id="9" name="Google Shape;55;p13">
            <a:extLst>
              <a:ext uri="{FF2B5EF4-FFF2-40B4-BE49-F238E27FC236}">
                <a16:creationId xmlns:a16="http://schemas.microsoft.com/office/drawing/2014/main" id="{E3B5234D-D750-4A2B-B111-D20ACAF0E860}"/>
              </a:ext>
            </a:extLst>
          </p:cNvPr>
          <p:cNvSpPr txBox="1">
            <a:spLocks/>
          </p:cNvSpPr>
          <p:nvPr/>
        </p:nvSpPr>
        <p:spPr>
          <a:xfrm>
            <a:off x="311700" y="3644533"/>
            <a:ext cx="8520600" cy="109174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500" dirty="0">
                <a:solidFill>
                  <a:schemeClr val="dk1"/>
                </a:solidFill>
              </a:rPr>
              <a:t>Cluster 1 adalah cluster </a:t>
            </a:r>
            <a:r>
              <a:rPr lang="en-US" sz="1500" dirty="0" err="1">
                <a:solidFill>
                  <a:schemeClr val="dk1"/>
                </a:solidFill>
              </a:rPr>
              <a:t>dengan</a:t>
            </a:r>
            <a:r>
              <a:rPr lang="en-US" sz="1500" dirty="0">
                <a:solidFill>
                  <a:schemeClr val="dk1"/>
                </a:solidFill>
              </a:rPr>
              <a:t> income </a:t>
            </a:r>
            <a:r>
              <a:rPr lang="en-US" sz="1500" dirty="0" err="1">
                <a:solidFill>
                  <a:schemeClr val="dk1"/>
                </a:solidFill>
              </a:rPr>
              <a:t>tertinggi</a:t>
            </a:r>
            <a:r>
              <a:rPr lang="en-US" sz="1500" dirty="0">
                <a:solidFill>
                  <a:schemeClr val="dk1"/>
                </a:solidFill>
              </a:rPr>
              <a:t>, </a:t>
            </a:r>
            <a:r>
              <a:rPr lang="en-US" sz="1500" dirty="0" err="1">
                <a:solidFill>
                  <a:schemeClr val="dk1"/>
                </a:solidFill>
              </a:rPr>
              <a:t>hal</a:t>
            </a:r>
            <a:r>
              <a:rPr lang="en-US" sz="1500" dirty="0">
                <a:solidFill>
                  <a:schemeClr val="dk1"/>
                </a:solidFill>
              </a:rPr>
              <a:t> ini </a:t>
            </a:r>
            <a:r>
              <a:rPr lang="en-US" sz="1500" dirty="0" err="1">
                <a:solidFill>
                  <a:schemeClr val="dk1"/>
                </a:solidFill>
              </a:rPr>
              <a:t>ditunjukkan</a:t>
            </a:r>
            <a:r>
              <a:rPr lang="en-US" sz="1500" dirty="0">
                <a:solidFill>
                  <a:schemeClr val="dk1"/>
                </a:solidFill>
              </a:rPr>
              <a:t> </a:t>
            </a:r>
            <a:r>
              <a:rPr lang="en-US" sz="1500" dirty="0" err="1">
                <a:solidFill>
                  <a:schemeClr val="dk1"/>
                </a:solidFill>
              </a:rPr>
              <a:t>dengan</a:t>
            </a:r>
            <a:r>
              <a:rPr lang="en-US" sz="1500" dirty="0">
                <a:solidFill>
                  <a:schemeClr val="dk1"/>
                </a:solidFill>
              </a:rPr>
              <a:t> median pada cluster 1 adalah yang </a:t>
            </a:r>
            <a:r>
              <a:rPr lang="en-US" sz="1500" dirty="0" err="1">
                <a:solidFill>
                  <a:schemeClr val="dk1"/>
                </a:solidFill>
              </a:rPr>
              <a:t>tertinggi</a:t>
            </a:r>
            <a:r>
              <a:rPr lang="en-US" sz="1500" dirty="0">
                <a:solidFill>
                  <a:schemeClr val="dk1"/>
                </a:solidFill>
              </a:rPr>
              <a:t>. </a:t>
            </a:r>
            <a:r>
              <a:rPr lang="en-US" sz="1500" dirty="0" err="1">
                <a:solidFill>
                  <a:schemeClr val="dk1"/>
                </a:solidFill>
              </a:rPr>
              <a:t>Namun</a:t>
            </a:r>
            <a:r>
              <a:rPr lang="en-US" sz="1500" dirty="0">
                <a:solidFill>
                  <a:schemeClr val="dk1"/>
                </a:solidFill>
              </a:rPr>
              <a:t> </a:t>
            </a:r>
            <a:r>
              <a:rPr lang="en-US" sz="1500" dirty="0" err="1">
                <a:solidFill>
                  <a:schemeClr val="dk1"/>
                </a:solidFill>
              </a:rPr>
              <a:t>perbedaan</a:t>
            </a:r>
            <a:r>
              <a:rPr lang="en-US" sz="1500" dirty="0">
                <a:solidFill>
                  <a:schemeClr val="dk1"/>
                </a:solidFill>
              </a:rPr>
              <a:t> income per cluster </a:t>
            </a:r>
            <a:r>
              <a:rPr lang="en-US" sz="1500" dirty="0" err="1">
                <a:solidFill>
                  <a:schemeClr val="dk1"/>
                </a:solidFill>
              </a:rPr>
              <a:t>tidak</a:t>
            </a:r>
            <a:r>
              <a:rPr lang="en-US" sz="1500" dirty="0">
                <a:solidFill>
                  <a:schemeClr val="dk1"/>
                </a:solidFill>
              </a:rPr>
              <a:t> besar.</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err="1">
                <a:solidFill>
                  <a:schemeClr val="dk1"/>
                </a:solidFill>
              </a:rPr>
              <a:t>Persebaran</a:t>
            </a:r>
            <a:r>
              <a:rPr lang="en-US" sz="1500" dirty="0">
                <a:solidFill>
                  <a:schemeClr val="dk1"/>
                </a:solidFill>
              </a:rPr>
              <a:t> conversion rate pada cluster 1 merupakan yang </a:t>
            </a:r>
            <a:r>
              <a:rPr lang="en-US" sz="1500" dirty="0" err="1">
                <a:solidFill>
                  <a:schemeClr val="dk1"/>
                </a:solidFill>
              </a:rPr>
              <a:t>terluas</a:t>
            </a:r>
            <a:r>
              <a:rPr lang="en-US" sz="1500" dirty="0">
                <a:solidFill>
                  <a:schemeClr val="dk1"/>
                </a:solidFill>
              </a:rPr>
              <a:t>, </a:t>
            </a:r>
            <a:r>
              <a:rPr lang="en-US" sz="1500" dirty="0" err="1">
                <a:solidFill>
                  <a:schemeClr val="dk1"/>
                </a:solidFill>
              </a:rPr>
              <a:t>hal</a:t>
            </a:r>
            <a:r>
              <a:rPr lang="en-US" sz="1500" dirty="0">
                <a:solidFill>
                  <a:schemeClr val="dk1"/>
                </a:solidFill>
              </a:rPr>
              <a:t> ini </a:t>
            </a:r>
            <a:r>
              <a:rPr lang="en-US" sz="1500" dirty="0" err="1">
                <a:solidFill>
                  <a:schemeClr val="dk1"/>
                </a:solidFill>
              </a:rPr>
              <a:t>ditunjukkan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nilai</a:t>
            </a:r>
            <a:r>
              <a:rPr lang="en-US" sz="1500" dirty="0">
                <a:solidFill>
                  <a:schemeClr val="dk1"/>
                </a:solidFill>
              </a:rPr>
              <a:t> </a:t>
            </a:r>
            <a:r>
              <a:rPr lang="en-US" sz="1500" dirty="0" err="1">
                <a:solidFill>
                  <a:schemeClr val="dk1"/>
                </a:solidFill>
              </a:rPr>
              <a:t>kuartil</a:t>
            </a:r>
            <a:r>
              <a:rPr lang="en-US" sz="1500" dirty="0">
                <a:solidFill>
                  <a:schemeClr val="dk1"/>
                </a:solidFill>
              </a:rPr>
              <a:t> ke-3 dan </a:t>
            </a:r>
            <a:r>
              <a:rPr lang="en-US" sz="1500" dirty="0" err="1">
                <a:solidFill>
                  <a:schemeClr val="dk1"/>
                </a:solidFill>
              </a:rPr>
              <a:t>nilai</a:t>
            </a:r>
            <a:r>
              <a:rPr lang="en-US" sz="1500" dirty="0">
                <a:solidFill>
                  <a:schemeClr val="dk1"/>
                </a:solidFill>
              </a:rPr>
              <a:t> </a:t>
            </a:r>
            <a:r>
              <a:rPr lang="en-US" sz="1500" dirty="0" err="1">
                <a:solidFill>
                  <a:schemeClr val="dk1"/>
                </a:solidFill>
              </a:rPr>
              <a:t>maksimum</a:t>
            </a:r>
            <a:r>
              <a:rPr lang="en-US" sz="1500" dirty="0">
                <a:solidFill>
                  <a:schemeClr val="dk1"/>
                </a:solidFill>
              </a:rPr>
              <a:t> yang lebih </a:t>
            </a:r>
            <a:r>
              <a:rPr lang="en-US" sz="1500" dirty="0" err="1">
                <a:solidFill>
                  <a:schemeClr val="dk1"/>
                </a:solidFill>
              </a:rPr>
              <a:t>tinggi</a:t>
            </a:r>
            <a:r>
              <a:rPr lang="en-US" sz="1500" dirty="0">
                <a:solidFill>
                  <a:schemeClr val="dk1"/>
                </a:solidFill>
              </a:rPr>
              <a:t> </a:t>
            </a:r>
            <a:r>
              <a:rPr lang="en-US" sz="1500" dirty="0" err="1">
                <a:solidFill>
                  <a:schemeClr val="dk1"/>
                </a:solidFill>
              </a:rPr>
              <a:t>daripada</a:t>
            </a:r>
            <a:r>
              <a:rPr lang="en-US" sz="1500" dirty="0">
                <a:solidFill>
                  <a:schemeClr val="dk1"/>
                </a:solidFill>
              </a:rPr>
              <a:t> cluster </a:t>
            </a:r>
            <a:r>
              <a:rPr lang="en-US" sz="1500" dirty="0" err="1">
                <a:solidFill>
                  <a:schemeClr val="dk1"/>
                </a:solidFill>
              </a:rPr>
              <a:t>lainnya</a:t>
            </a:r>
            <a:r>
              <a:rPr lang="en-US" sz="1500" dirty="0">
                <a:solidFill>
                  <a:schemeClr val="dk1"/>
                </a:solidFill>
              </a:rPr>
              <a:t>.</a:t>
            </a:r>
          </a:p>
        </p:txBody>
      </p:sp>
      <p:pic>
        <p:nvPicPr>
          <p:cNvPr id="8" name="Picture 7">
            <a:extLst>
              <a:ext uri="{FF2B5EF4-FFF2-40B4-BE49-F238E27FC236}">
                <a16:creationId xmlns:a16="http://schemas.microsoft.com/office/drawing/2014/main" id="{2E78E986-C5B1-47A8-8A39-793BD2DA8299}"/>
              </a:ext>
            </a:extLst>
          </p:cNvPr>
          <p:cNvPicPr>
            <a:picLocks noChangeAspect="1"/>
          </p:cNvPicPr>
          <p:nvPr/>
        </p:nvPicPr>
        <p:blipFill>
          <a:blip r:embed="rId3"/>
          <a:stretch>
            <a:fillRect/>
          </a:stretch>
        </p:blipFill>
        <p:spPr>
          <a:xfrm>
            <a:off x="860626" y="1547728"/>
            <a:ext cx="3200400" cy="2101584"/>
          </a:xfrm>
          <a:prstGeom prst="rect">
            <a:avLst/>
          </a:prstGeom>
        </p:spPr>
      </p:pic>
      <p:pic>
        <p:nvPicPr>
          <p:cNvPr id="12" name="Picture 11">
            <a:extLst>
              <a:ext uri="{FF2B5EF4-FFF2-40B4-BE49-F238E27FC236}">
                <a16:creationId xmlns:a16="http://schemas.microsoft.com/office/drawing/2014/main" id="{6184DBA2-41CF-4306-83BF-3A7F61842120}"/>
              </a:ext>
            </a:extLst>
          </p:cNvPr>
          <p:cNvPicPr>
            <a:picLocks noChangeAspect="1"/>
          </p:cNvPicPr>
          <p:nvPr/>
        </p:nvPicPr>
        <p:blipFill>
          <a:blip r:embed="rId4"/>
          <a:stretch>
            <a:fillRect/>
          </a:stretch>
        </p:blipFill>
        <p:spPr>
          <a:xfrm>
            <a:off x="4609952" y="1537105"/>
            <a:ext cx="3200400" cy="2069290"/>
          </a:xfrm>
          <a:prstGeom prst="rect">
            <a:avLst/>
          </a:prstGeom>
        </p:spPr>
      </p:pic>
      <p:sp>
        <p:nvSpPr>
          <p:cNvPr id="10" name="Google Shape;115;p27">
            <a:extLst>
              <a:ext uri="{FF2B5EF4-FFF2-40B4-BE49-F238E27FC236}">
                <a16:creationId xmlns:a16="http://schemas.microsoft.com/office/drawing/2014/main" id="{270C8338-DF98-4C95-ACA0-9FE4978363D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5"/>
              </a:rPr>
              <a:t>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49008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2419385"/>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interpretasi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sebelumnya</a:t>
            </a:r>
            <a:r>
              <a:rPr lang="en-US" sz="1500" dirty="0">
                <a:solidFill>
                  <a:schemeClr val="dk1"/>
                </a:solidFill>
              </a:rPr>
              <a:t>, cluster yang </a:t>
            </a:r>
            <a:r>
              <a:rPr lang="en-US" sz="1500" dirty="0" err="1">
                <a:solidFill>
                  <a:schemeClr val="dk1"/>
                </a:solidFill>
              </a:rPr>
              <a:t>memiliki</a:t>
            </a:r>
            <a:r>
              <a:rPr lang="en-US" sz="1500" dirty="0">
                <a:solidFill>
                  <a:schemeClr val="dk1"/>
                </a:solidFill>
              </a:rPr>
              <a:t> </a:t>
            </a:r>
            <a:r>
              <a:rPr lang="en-US" sz="1500" dirty="0" err="1">
                <a:solidFill>
                  <a:schemeClr val="dk1"/>
                </a:solidFill>
              </a:rPr>
              <a:t>potensi</a:t>
            </a:r>
            <a:r>
              <a:rPr lang="en-US" sz="1500" dirty="0">
                <a:solidFill>
                  <a:schemeClr val="dk1"/>
                </a:solidFill>
              </a:rPr>
              <a:t> </a:t>
            </a:r>
            <a:r>
              <a:rPr lang="en-US" sz="1500" dirty="0" err="1">
                <a:solidFill>
                  <a:schemeClr val="dk1"/>
                </a:solidFill>
              </a:rPr>
              <a:t>tertinggi</a:t>
            </a:r>
            <a:r>
              <a:rPr lang="en-US" sz="1500" dirty="0">
                <a:solidFill>
                  <a:schemeClr val="dk1"/>
                </a:solidFill>
              </a:rPr>
              <a:t> untuk menjadi marketing </a:t>
            </a:r>
            <a:r>
              <a:rPr lang="en-US" sz="1500" dirty="0" err="1">
                <a:solidFill>
                  <a:schemeClr val="dk1"/>
                </a:solidFill>
              </a:rPr>
              <a:t>retargetting</a:t>
            </a:r>
            <a:r>
              <a:rPr lang="en-US" sz="1500" dirty="0">
                <a:solidFill>
                  <a:schemeClr val="dk1"/>
                </a:solidFill>
              </a:rPr>
              <a:t> </a:t>
            </a:r>
            <a:r>
              <a:rPr lang="en-US" sz="1500" dirty="0" err="1">
                <a:solidFill>
                  <a:schemeClr val="dk1"/>
                </a:solidFill>
              </a:rPr>
              <a:t>yakni</a:t>
            </a:r>
            <a:r>
              <a:rPr lang="en-US" sz="1500" dirty="0">
                <a:solidFill>
                  <a:schemeClr val="dk1"/>
                </a:solidFill>
              </a:rPr>
              <a:t> cluster 1.</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Apabila</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sebesar</a:t>
            </a:r>
            <a:r>
              <a:rPr lang="en-US" sz="1500" dirty="0">
                <a:solidFill>
                  <a:schemeClr val="dk1"/>
                </a:solidFill>
              </a:rPr>
              <a:t> 20% dalam total </a:t>
            </a:r>
            <a:r>
              <a:rPr lang="en-US" sz="1500" dirty="0" err="1">
                <a:solidFill>
                  <a:schemeClr val="dk1"/>
                </a:solidFill>
              </a:rPr>
              <a:t>pengeluaran</a:t>
            </a:r>
            <a:r>
              <a:rPr lang="en-US" sz="1500" dirty="0">
                <a:solidFill>
                  <a:schemeClr val="dk1"/>
                </a:solidFill>
              </a:rPr>
              <a:t> dan total </a:t>
            </a:r>
            <a:r>
              <a:rPr lang="en-US" sz="1500" dirty="0" err="1">
                <a:solidFill>
                  <a:schemeClr val="dk1"/>
                </a:solidFill>
              </a:rPr>
              <a:t>transaksi</a:t>
            </a:r>
            <a:r>
              <a:rPr lang="en-US" sz="1500" dirty="0">
                <a:solidFill>
                  <a:schemeClr val="dk1"/>
                </a:solidFill>
              </a:rPr>
              <a:t> </a:t>
            </a:r>
            <a:r>
              <a:rPr lang="en-US" sz="1500" dirty="0" err="1">
                <a:solidFill>
                  <a:schemeClr val="dk1"/>
                </a:solidFill>
              </a:rPr>
              <a:t>setelah</a:t>
            </a:r>
            <a:r>
              <a:rPr lang="en-US" sz="1500" dirty="0">
                <a:solidFill>
                  <a:schemeClr val="dk1"/>
                </a:solidFill>
              </a:rPr>
              <a:t> retargeting marketing untuk cluster 1, </a:t>
            </a:r>
            <a:r>
              <a:rPr lang="en-US" sz="1500" dirty="0" err="1">
                <a:solidFill>
                  <a:schemeClr val="dk1"/>
                </a:solidFill>
              </a:rPr>
              <a:t>maka</a:t>
            </a:r>
            <a:r>
              <a:rPr lang="en-US" sz="1500" dirty="0">
                <a:solidFill>
                  <a:schemeClr val="dk1"/>
                </a:solidFill>
              </a:rPr>
              <a:t> rata-rata </a:t>
            </a:r>
            <a:r>
              <a:rPr lang="en-US" sz="1500" dirty="0" err="1">
                <a:solidFill>
                  <a:schemeClr val="dk1"/>
                </a:solidFill>
              </a:rPr>
              <a:t>pengeluaran</a:t>
            </a:r>
            <a:r>
              <a:rPr lang="en-US" sz="1500" dirty="0">
                <a:solidFill>
                  <a:schemeClr val="dk1"/>
                </a:solidFill>
              </a:rPr>
              <a:t> dan rata-rata total </a:t>
            </a:r>
            <a:r>
              <a:rPr lang="en-US" sz="1500" dirty="0" err="1">
                <a:solidFill>
                  <a:schemeClr val="dk1"/>
                </a:solidFill>
              </a:rPr>
              <a:t>transaksi</a:t>
            </a:r>
            <a:r>
              <a:rPr lang="en-US" sz="1500" dirty="0">
                <a:solidFill>
                  <a:schemeClr val="dk1"/>
                </a:solidFill>
              </a:rPr>
              <a:t> untuk cluster 1 </a:t>
            </a:r>
            <a:r>
              <a:rPr lang="en-US" sz="1500" dirty="0" err="1">
                <a:solidFill>
                  <a:schemeClr val="dk1"/>
                </a:solidFill>
              </a:rPr>
              <a:t>yakni</a:t>
            </a:r>
            <a:r>
              <a:rPr lang="en-US" sz="1500" dirty="0">
                <a:solidFill>
                  <a:schemeClr val="dk1"/>
                </a:solidFill>
              </a:rPr>
              <a:t> sebagai berikut.</a:t>
            </a:r>
          </a:p>
          <a:p>
            <a:pPr lvl="1" indent="-323850">
              <a:lnSpc>
                <a:spcPct val="150000"/>
              </a:lnSpc>
              <a:buClr>
                <a:schemeClr val="dk1"/>
              </a:buClr>
              <a:buSzPts val="1500"/>
              <a:buFont typeface="Courier New" panose="02070309020205020404" pitchFamily="49" charset="0"/>
              <a:buChar char="o"/>
            </a:pPr>
            <a:r>
              <a:rPr lang="en-US" sz="1200" dirty="0" err="1">
                <a:solidFill>
                  <a:schemeClr val="dk1"/>
                </a:solidFill>
              </a:rPr>
              <a:t>Potensi</a:t>
            </a:r>
            <a:r>
              <a:rPr lang="en-US" sz="1200" dirty="0">
                <a:solidFill>
                  <a:schemeClr val="dk1"/>
                </a:solidFill>
              </a:rPr>
              <a:t> </a:t>
            </a:r>
            <a:r>
              <a:rPr lang="en-US" sz="1200" dirty="0" err="1">
                <a:solidFill>
                  <a:schemeClr val="dk1"/>
                </a:solidFill>
              </a:rPr>
              <a:t>peningkatan</a:t>
            </a:r>
            <a:r>
              <a:rPr lang="en-US" sz="1200" dirty="0">
                <a:solidFill>
                  <a:schemeClr val="dk1"/>
                </a:solidFill>
              </a:rPr>
              <a:t> rata-rata </a:t>
            </a:r>
            <a:r>
              <a:rPr lang="en-US" sz="1200" dirty="0" err="1">
                <a:solidFill>
                  <a:schemeClr val="dk1"/>
                </a:solidFill>
              </a:rPr>
              <a:t>pengeluaran</a:t>
            </a:r>
            <a:r>
              <a:rPr lang="en-US" sz="1200" dirty="0">
                <a:solidFill>
                  <a:schemeClr val="dk1"/>
                </a:solidFill>
              </a:rPr>
              <a:t> untuk Cluster 1: 1648491.7647058822</a:t>
            </a:r>
          </a:p>
          <a:p>
            <a:pPr lvl="1" indent="-323850">
              <a:lnSpc>
                <a:spcPct val="150000"/>
              </a:lnSpc>
              <a:buClr>
                <a:schemeClr val="dk1"/>
              </a:buClr>
              <a:buSzPts val="1500"/>
              <a:buFont typeface="Courier New" panose="02070309020205020404" pitchFamily="49" charset="0"/>
              <a:buChar char="o"/>
            </a:pPr>
            <a:r>
              <a:rPr lang="en-US" sz="1200" dirty="0" err="1">
                <a:solidFill>
                  <a:schemeClr val="dk1"/>
                </a:solidFill>
              </a:rPr>
              <a:t>Potensi</a:t>
            </a:r>
            <a:r>
              <a:rPr lang="en-US" sz="1200" dirty="0">
                <a:solidFill>
                  <a:schemeClr val="dk1"/>
                </a:solidFill>
              </a:rPr>
              <a:t> </a:t>
            </a:r>
            <a:r>
              <a:rPr lang="en-US" sz="1200" dirty="0" err="1">
                <a:solidFill>
                  <a:schemeClr val="dk1"/>
                </a:solidFill>
              </a:rPr>
              <a:t>peningkatan</a:t>
            </a:r>
            <a:r>
              <a:rPr lang="en-US" sz="1200" dirty="0">
                <a:solidFill>
                  <a:schemeClr val="dk1"/>
                </a:solidFill>
              </a:rPr>
              <a:t> rata-rata </a:t>
            </a:r>
            <a:r>
              <a:rPr lang="en-US" sz="1200" dirty="0" err="1">
                <a:solidFill>
                  <a:schemeClr val="dk1"/>
                </a:solidFill>
              </a:rPr>
              <a:t>pembelian</a:t>
            </a:r>
            <a:r>
              <a:rPr lang="en-US" sz="1200" dirty="0">
                <a:solidFill>
                  <a:schemeClr val="dk1"/>
                </a:solidFill>
              </a:rPr>
              <a:t> untuk Cluster 1: 24.602352941176473</a:t>
            </a:r>
          </a:p>
          <a:p>
            <a:pPr marL="457200" lvl="0" indent="-323850" algn="l" rtl="0">
              <a:spcBef>
                <a:spcPts val="0"/>
              </a:spcBef>
              <a:spcAft>
                <a:spcPts val="0"/>
              </a:spcAft>
              <a:buClr>
                <a:schemeClr val="dk1"/>
              </a:buClr>
              <a:buSzPts val="1500"/>
              <a:buChar char="●"/>
            </a:pPr>
            <a:endParaRPr lang="en-US" sz="1100" dirty="0">
              <a:solidFill>
                <a:schemeClr val="dk1"/>
              </a:solidFill>
            </a:endParaRPr>
          </a:p>
          <a:p>
            <a:pPr marL="457200" lvl="0" indent="-323850" algn="l" rtl="0">
              <a:spcBef>
                <a:spcPts val="0"/>
              </a:spcBef>
              <a:spcAft>
                <a:spcPts val="0"/>
              </a:spcAft>
              <a:buClr>
                <a:schemeClr val="dk1"/>
              </a:buClr>
              <a:buSzPts val="1500"/>
              <a:buChar char="●"/>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590550" lvl="1" indent="0">
              <a:lnSpc>
                <a:spcPct val="150000"/>
              </a:lnSpc>
              <a:buClr>
                <a:schemeClr val="dk1"/>
              </a:buClr>
              <a:buSzPts val="1500"/>
              <a:buNone/>
            </a:pPr>
            <a:endParaRPr lang="en-US" sz="1100" dirty="0">
              <a:solidFill>
                <a:schemeClr val="dk1"/>
              </a:solidFill>
            </a:endParaRPr>
          </a:p>
        </p:txBody>
      </p:sp>
      <p:sp>
        <p:nvSpPr>
          <p:cNvPr id="5" name="Google Shape;115;p27">
            <a:extLst>
              <a:ext uri="{FF2B5EF4-FFF2-40B4-BE49-F238E27FC236}">
                <a16:creationId xmlns:a16="http://schemas.microsoft.com/office/drawing/2014/main" id="{0EBFB463-A765-46B4-8283-41FAAC23E6C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102709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2689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a:t>
            </a:r>
            <a:r>
              <a:rPr lang="en-US" sz="1500" dirty="0" err="1">
                <a:solidFill>
                  <a:schemeClr val="dk1"/>
                </a:solidFill>
              </a:rPr>
              <a:t>interpretasi</a:t>
            </a:r>
            <a:r>
              <a:rPr lang="en-US" sz="1500" dirty="0">
                <a:solidFill>
                  <a:schemeClr val="dk1"/>
                </a:solidFill>
              </a:rPr>
              <a:t> hasil cluster dan </a:t>
            </a:r>
            <a:r>
              <a:rPr lang="en-US" sz="1500" dirty="0" err="1">
                <a:solidFill>
                  <a:schemeClr val="dk1"/>
                </a:solidFill>
              </a:rPr>
              <a:t>perhitungan</a:t>
            </a:r>
            <a:r>
              <a:rPr lang="en-US" sz="1500" dirty="0">
                <a:solidFill>
                  <a:schemeClr val="dk1"/>
                </a:solidFill>
              </a:rPr>
              <a:t> potential impact </a:t>
            </a:r>
            <a:r>
              <a:rPr lang="en-US" sz="1500" dirty="0" err="1">
                <a:solidFill>
                  <a:schemeClr val="dk1"/>
                </a:solidFill>
              </a:rPr>
              <a:t>dari</a:t>
            </a:r>
            <a:r>
              <a:rPr lang="en-US" sz="1500" dirty="0">
                <a:solidFill>
                  <a:schemeClr val="dk1"/>
                </a:solidFill>
              </a:rPr>
              <a:t> hasil marketing retargeting </a:t>
            </a:r>
            <a:r>
              <a:rPr lang="en-US" sz="1500" dirty="0" err="1">
                <a:solidFill>
                  <a:schemeClr val="dk1"/>
                </a:solidFill>
              </a:rPr>
              <a:t>dari</a:t>
            </a:r>
            <a:r>
              <a:rPr lang="en-US" sz="1500" dirty="0">
                <a:solidFill>
                  <a:schemeClr val="dk1"/>
                </a:solidFill>
              </a:rPr>
              <a:t> cluster yang </a:t>
            </a:r>
            <a:r>
              <a:rPr lang="en-US" sz="1500" dirty="0" err="1">
                <a:solidFill>
                  <a:schemeClr val="dk1"/>
                </a:solidFill>
              </a:rPr>
              <a:t>ada</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didapatkan</a:t>
            </a:r>
            <a:r>
              <a:rPr lang="en-US" sz="1500" dirty="0">
                <a:solidFill>
                  <a:schemeClr val="dk1"/>
                </a:solidFill>
              </a:rPr>
              <a:t> business recommendation sebagai berikut.</a:t>
            </a:r>
          </a:p>
          <a:p>
            <a:pPr marL="914400" marR="0" lvl="1" indent="-323850" algn="l" defTabSz="914400" rtl="0" eaLnBrk="1" fontAlgn="auto" latinLnBrk="0" hangingPunct="1">
              <a:lnSpc>
                <a:spcPct val="150000"/>
              </a:lnSpc>
              <a:spcBef>
                <a:spcPts val="0"/>
              </a:spcBef>
              <a:spcAft>
                <a:spcPts val="0"/>
              </a:spcAft>
              <a:buClr>
                <a:srgbClr val="000000"/>
              </a:buClr>
              <a:buSzPts val="1500"/>
              <a:buFont typeface="Courier New" panose="02070309020205020404" pitchFamily="49" charset="0"/>
              <a:buChar char="o"/>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Fokus</a:t>
            </a:r>
            <a:r>
              <a:rPr kumimoji="0" lang="en-US" sz="1200" b="0" i="0" u="none" strike="noStrike" kern="0" cap="none" spc="0" normalizeH="0" baseline="0" noProof="0" dirty="0">
                <a:ln>
                  <a:noFill/>
                </a:ln>
                <a:solidFill>
                  <a:srgbClr val="000000"/>
                </a:solidFill>
                <a:effectLst/>
                <a:uLnTx/>
                <a:uFillTx/>
                <a:latin typeface="Arial"/>
                <a:cs typeface="Arial"/>
                <a:sym typeface="Arial"/>
              </a:rPr>
              <a:t> pada Cluster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Potensial</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perusahaan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perlu</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melakukan</a:t>
            </a:r>
            <a:r>
              <a:rPr kumimoji="0" lang="en-US" sz="1200" b="0" i="0" u="none" strike="noStrike" kern="0" cap="none" spc="0" normalizeH="0" baseline="0" noProof="0" dirty="0">
                <a:ln>
                  <a:noFill/>
                </a:ln>
                <a:solidFill>
                  <a:srgbClr val="000000"/>
                </a:solidFill>
                <a:effectLst/>
                <a:uLnTx/>
                <a:uFillTx/>
                <a:latin typeface="Arial"/>
                <a:cs typeface="Arial"/>
                <a:sym typeface="Arial"/>
              </a:rPr>
              <a:t> marketing retargeting pada cluster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dengan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pengeluaran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atau</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pembelian</a:t>
            </a:r>
            <a:r>
              <a:rPr kumimoji="0" lang="en-US" sz="1200" b="0" i="0" u="none" strike="noStrike" kern="0" cap="none" spc="0" normalizeH="0" baseline="0" noProof="0" dirty="0">
                <a:ln>
                  <a:noFill/>
                </a:ln>
                <a:solidFill>
                  <a:srgbClr val="000000"/>
                </a:solidFill>
                <a:effectLst/>
                <a:uLnTx/>
                <a:uFillTx/>
                <a:latin typeface="Arial"/>
                <a:cs typeface="Arial"/>
                <a:sym typeface="Arial"/>
              </a:rPr>
              <a:t> yang </a:t>
            </a:r>
            <a:r>
              <a:rPr kumimoji="0" lang="en-US" sz="1200" b="0" i="0" u="none" strike="noStrike" kern="0" cap="none" spc="0" normalizeH="0" baseline="0" noProof="0" dirty="0" err="1">
                <a:ln>
                  <a:noFill/>
                </a:ln>
                <a:solidFill>
                  <a:srgbClr val="000000"/>
                </a:solidFill>
                <a:effectLst/>
                <a:uLnTx/>
                <a:uFillTx/>
                <a:latin typeface="Arial"/>
                <a:cs typeface="Arial"/>
                <a:sym typeface="Arial"/>
              </a:rPr>
              <a:t>tinggi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namun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masih</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memiliki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ruang</a:t>
            </a:r>
            <a:r>
              <a:rPr kumimoji="0" lang="en-US" sz="1200" b="0" i="0" u="none" strike="noStrike" kern="0" cap="none" spc="0" normalizeH="0" baseline="0" noProof="0" dirty="0">
                <a:ln>
                  <a:noFill/>
                </a:ln>
                <a:solidFill>
                  <a:srgbClr val="000000"/>
                </a:solidFill>
                <a:effectLst/>
                <a:uLnTx/>
                <a:uFillTx/>
                <a:latin typeface="Arial"/>
                <a:cs typeface="Arial"/>
                <a:sym typeface="Arial"/>
              </a:rPr>
              <a:t> untuk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peningkatan</a:t>
            </a:r>
            <a:r>
              <a:rPr kumimoji="0" lang="en-US" sz="1200" b="0" i="0" u="none" strike="noStrike" kern="0" cap="none" spc="0" normalizeH="0" baseline="0" noProof="0" dirty="0">
                <a:ln>
                  <a:noFill/>
                </a:ln>
                <a:solidFill>
                  <a:srgbClr val="000000"/>
                </a:solidFill>
                <a:effectLst/>
                <a:uLnTx/>
                <a:uFillTx/>
                <a:latin typeface="Arial"/>
                <a:cs typeface="Arial"/>
                <a:sym typeface="Arial"/>
              </a:rPr>
              <a:t>.</a:t>
            </a:r>
          </a:p>
          <a:p>
            <a:pPr marL="914400" marR="0" lvl="1" indent="-323850" algn="l" defTabSz="914400" rtl="0" eaLnBrk="1" fontAlgn="auto" latinLnBrk="0" hangingPunct="1">
              <a:lnSpc>
                <a:spcPct val="150000"/>
              </a:lnSpc>
              <a:spcBef>
                <a:spcPts val="0"/>
              </a:spcBef>
              <a:spcAft>
                <a:spcPts val="0"/>
              </a:spcAft>
              <a:buClr>
                <a:srgbClr val="000000"/>
              </a:buClr>
              <a:buSzPts val="1500"/>
              <a:buFont typeface="Courier New" panose="02070309020205020404" pitchFamily="49" charset="0"/>
              <a:buChar char="o"/>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Personalisasi</a:t>
            </a:r>
            <a:r>
              <a:rPr kumimoji="0" lang="en-US" sz="1200" b="0" i="0" u="none" strike="noStrike" kern="0" cap="none" spc="0" normalizeH="0" baseline="0" noProof="0" dirty="0">
                <a:ln>
                  <a:noFill/>
                </a:ln>
                <a:solidFill>
                  <a:srgbClr val="000000"/>
                </a:solidFill>
                <a:effectLst/>
                <a:uLnTx/>
                <a:uFillTx/>
                <a:latin typeface="Arial"/>
                <a:cs typeface="Arial"/>
                <a:sym typeface="Arial"/>
              </a:rPr>
              <a:t> Campaign,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perusahaan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perlu</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menyesuaikan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pesan</a:t>
            </a:r>
            <a:r>
              <a:rPr kumimoji="0" lang="en-US" sz="1200" b="0" i="0" u="none" strike="noStrike" kern="0" cap="none" spc="0" normalizeH="0" baseline="0" noProof="0" dirty="0">
                <a:ln>
                  <a:noFill/>
                </a:ln>
                <a:solidFill>
                  <a:srgbClr val="000000"/>
                </a:solidFill>
                <a:effectLst/>
                <a:uLnTx/>
                <a:uFillTx/>
                <a:latin typeface="Arial"/>
                <a:cs typeface="Arial"/>
                <a:sym typeface="Arial"/>
              </a:rPr>
              <a:t> dan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penawaran</a:t>
            </a:r>
            <a:r>
              <a:rPr kumimoji="0" lang="en-US" sz="1200" b="0" i="0" u="none" strike="noStrike" kern="0" cap="none" spc="0" normalizeH="0" baseline="0" noProof="0" dirty="0">
                <a:ln>
                  <a:noFill/>
                </a:ln>
                <a:solidFill>
                  <a:srgbClr val="000000"/>
                </a:solidFill>
                <a:effectLst/>
                <a:uLnTx/>
                <a:uFillTx/>
                <a:latin typeface="Arial"/>
                <a:cs typeface="Arial"/>
                <a:sym typeface="Arial"/>
              </a:rPr>
              <a:t> marketing </a:t>
            </a:r>
            <a:r>
              <a:rPr kumimoji="0" lang="en-US" sz="1200" b="0" i="0" u="none" strike="noStrike" kern="0" cap="none" spc="0" normalizeH="0" baseline="0" noProof="0" dirty="0" err="1">
                <a:ln>
                  <a:noFill/>
                </a:ln>
                <a:solidFill>
                  <a:srgbClr val="000000"/>
                </a:solidFill>
                <a:effectLst/>
                <a:uLnTx/>
                <a:uFillTx/>
                <a:latin typeface="Arial"/>
                <a:cs typeface="Arial"/>
                <a:sym typeface="Arial"/>
              </a:rPr>
              <a:t>berdasarkan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karakteristik</a:t>
            </a:r>
            <a:r>
              <a:rPr kumimoji="0" lang="en-US" sz="1200" b="0" i="0" u="none" strike="noStrike" kern="0" cap="none" spc="0" normalizeH="0" baseline="0" noProof="0" dirty="0">
                <a:ln>
                  <a:noFill/>
                </a:ln>
                <a:solidFill>
                  <a:srgbClr val="000000"/>
                </a:solidFill>
                <a:effectLst/>
                <a:uLnTx/>
                <a:uFillTx/>
                <a:latin typeface="Arial"/>
                <a:cs typeface="Arial"/>
                <a:sym typeface="Arial"/>
              </a:rPr>
              <a:t> unik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dari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setiap</a:t>
            </a:r>
            <a:r>
              <a:rPr kumimoji="0" lang="en-US" sz="1200" b="0" i="0" u="none" strike="noStrike" kern="0" cap="none" spc="0" normalizeH="0" baseline="0" noProof="0" dirty="0">
                <a:ln>
                  <a:noFill/>
                </a:ln>
                <a:solidFill>
                  <a:srgbClr val="000000"/>
                </a:solidFill>
                <a:effectLst/>
                <a:uLnTx/>
                <a:uFillTx/>
                <a:latin typeface="Arial"/>
                <a:cs typeface="Arial"/>
                <a:sym typeface="Arial"/>
              </a:rPr>
              <a:t> cluster, </a:t>
            </a:r>
            <a:r>
              <a:rPr kumimoji="0" lang="en-US" sz="1200" b="0" i="0" u="none" strike="noStrike" kern="0" cap="none" spc="0" normalizeH="0" baseline="0" noProof="0" dirty="0" err="1">
                <a:ln>
                  <a:noFill/>
                </a:ln>
                <a:solidFill>
                  <a:srgbClr val="000000"/>
                </a:solidFill>
                <a:effectLst/>
                <a:uLnTx/>
                <a:uFillTx/>
                <a:latin typeface="Arial"/>
                <a:cs typeface="Arial"/>
                <a:sym typeface="Arial"/>
              </a:rPr>
              <a:t>seperti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preferensi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produk</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umur</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atau</a:t>
            </a:r>
            <a:r>
              <a:rPr kumimoji="0" lang="en-US" sz="1200" b="0" i="0" u="none" strike="noStrike" kern="0" cap="none" spc="0" normalizeH="0" baseline="0" noProof="0" dirty="0">
                <a:ln>
                  <a:noFill/>
                </a:ln>
                <a:solidFill>
                  <a:srgbClr val="000000"/>
                </a:solidFill>
                <a:effectLst/>
                <a:uLnTx/>
                <a:uFillTx/>
                <a:latin typeface="Arial"/>
                <a:cs typeface="Arial"/>
                <a:sym typeface="Arial"/>
              </a:rPr>
              <a:t> status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pernikahan</a:t>
            </a:r>
            <a:r>
              <a:rPr kumimoji="0" lang="en-US" sz="1200" b="0" i="0" u="none" strike="noStrike" kern="0" cap="none" spc="0" normalizeH="0" baseline="0" noProof="0" dirty="0">
                <a:ln>
                  <a:noFill/>
                </a:ln>
                <a:solidFill>
                  <a:srgbClr val="000000"/>
                </a:solidFill>
                <a:effectLst/>
                <a:uLnTx/>
                <a:uFillTx/>
                <a:latin typeface="Arial"/>
                <a:cs typeface="Arial"/>
                <a:sym typeface="Arial"/>
              </a:rPr>
              <a:t>.</a:t>
            </a:r>
          </a:p>
          <a:p>
            <a:pPr marL="914400" marR="0" lvl="1" indent="-323850" algn="l" defTabSz="914400" rtl="0" eaLnBrk="1" fontAlgn="auto" latinLnBrk="0" hangingPunct="1">
              <a:lnSpc>
                <a:spcPct val="150000"/>
              </a:lnSpc>
              <a:spcBef>
                <a:spcPts val="0"/>
              </a:spcBef>
              <a:spcAft>
                <a:spcPts val="0"/>
              </a:spcAft>
              <a:buClr>
                <a:srgbClr val="000000"/>
              </a:buClr>
              <a:buSzPts val="1500"/>
              <a:buFont typeface="Courier New" panose="02070309020205020404" pitchFamily="49" charset="0"/>
              <a:buChar char="o"/>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Monitor dan </a:t>
            </a:r>
            <a:r>
              <a:rPr kumimoji="0" lang="en-US" sz="1200" b="0" i="0" u="none" strike="noStrike" kern="0" cap="none" spc="0" normalizeH="0" baseline="0" noProof="0" dirty="0" err="1">
                <a:ln>
                  <a:noFill/>
                </a:ln>
                <a:solidFill>
                  <a:srgbClr val="000000"/>
                </a:solidFill>
                <a:effectLst/>
                <a:uLnTx/>
                <a:uFillTx/>
                <a:latin typeface="Arial"/>
                <a:cs typeface="Arial"/>
                <a:sym typeface="Arial"/>
              </a:rPr>
              <a:t>Evaluasi</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perusahaan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perlu</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terus</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memantau</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respon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dari</a:t>
            </a:r>
            <a:r>
              <a:rPr kumimoji="0" lang="en-US" sz="1200" b="0" i="0" u="none" strike="noStrike" kern="0" cap="none" spc="0" normalizeH="0" baseline="0" noProof="0" dirty="0">
                <a:ln>
                  <a:noFill/>
                </a:ln>
                <a:solidFill>
                  <a:srgbClr val="000000"/>
                </a:solidFill>
                <a:effectLst/>
                <a:uLnTx/>
                <a:uFillTx/>
                <a:latin typeface="Arial"/>
                <a:cs typeface="Arial"/>
                <a:sym typeface="Arial"/>
              </a:rPr>
              <a:t> cluster </a:t>
            </a:r>
            <a:r>
              <a:rPr kumimoji="0" lang="en-US" sz="1200" b="0" i="0" u="none" strike="noStrike" kern="0" cap="none" spc="0" normalizeH="0" baseline="0" noProof="0" dirty="0" err="1">
                <a:ln>
                  <a:noFill/>
                </a:ln>
                <a:solidFill>
                  <a:srgbClr val="000000"/>
                </a:solidFill>
                <a:effectLst/>
                <a:uLnTx/>
                <a:uFillTx/>
                <a:latin typeface="Arial"/>
                <a:cs typeface="Arial"/>
                <a:sym typeface="Arial"/>
              </a:rPr>
              <a:t>terpilih</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terhadap</a:t>
            </a:r>
            <a:r>
              <a:rPr kumimoji="0" lang="en-US" sz="1200" b="0" i="0" u="none" strike="noStrike" kern="0" cap="none" spc="0" normalizeH="0" baseline="0" noProof="0" dirty="0">
                <a:ln>
                  <a:noFill/>
                </a:ln>
                <a:solidFill>
                  <a:srgbClr val="000000"/>
                </a:solidFill>
                <a:effectLst/>
                <a:uLnTx/>
                <a:uFillTx/>
                <a:latin typeface="Arial"/>
                <a:cs typeface="Arial"/>
                <a:sym typeface="Arial"/>
              </a:rPr>
              <a:t> campaign yang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dilakukan</a:t>
            </a:r>
            <a:r>
              <a:rPr kumimoji="0" lang="en-US" sz="1200" b="0" i="0" u="none" strike="noStrike" kern="0" cap="none" spc="0" normalizeH="0" baseline="0" noProof="0" dirty="0">
                <a:ln>
                  <a:noFill/>
                </a:ln>
                <a:solidFill>
                  <a:srgbClr val="000000"/>
                </a:solidFill>
                <a:effectLst/>
                <a:uLnTx/>
                <a:uFillTx/>
                <a:latin typeface="Arial"/>
                <a:cs typeface="Arial"/>
                <a:sym typeface="Arial"/>
              </a:rPr>
              <a:t> dan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menyesuaikan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strategi</a:t>
            </a:r>
            <a:r>
              <a:rPr kumimoji="0" lang="en-US" sz="1200" b="0" i="0" u="none" strike="noStrike" kern="0" cap="none" spc="0" normalizeH="0" baseline="0" noProof="0" dirty="0">
                <a:ln>
                  <a:noFill/>
                </a:ln>
                <a:solidFill>
                  <a:srgbClr val="000000"/>
                </a:solidFill>
                <a:effectLst/>
                <a:uLnTx/>
                <a:uFillTx/>
                <a:latin typeface="Arial"/>
                <a:cs typeface="Arial"/>
                <a:sym typeface="Arial"/>
              </a:rPr>
              <a:t> sesuai </a:t>
            </a:r>
            <a:r>
              <a:rPr kumimoji="0" lang="en-US" sz="1200" b="0" i="0" u="none" strike="noStrike" kern="0" cap="none" spc="0" normalizeH="0" baseline="0" noProof="0" dirty="0" err="1">
                <a:ln>
                  <a:noFill/>
                </a:ln>
                <a:solidFill>
                  <a:srgbClr val="000000"/>
                </a:solidFill>
                <a:effectLst/>
                <a:uLnTx/>
                <a:uFillTx/>
                <a:latin typeface="Arial"/>
                <a:cs typeface="Arial"/>
                <a:sym typeface="Arial"/>
              </a:rPr>
              <a:t>kebutuhan</a:t>
            </a:r>
            <a:r>
              <a:rPr kumimoji="0" lang="en-US" sz="1200" b="0" i="0" u="none" strike="noStrike" kern="0" cap="none" spc="0" normalizeH="0" baseline="0" noProof="0" dirty="0">
                <a:ln>
                  <a:noFill/>
                </a:ln>
                <a:solidFill>
                  <a:srgbClr val="000000"/>
                </a:solidFill>
                <a:effectLst/>
                <a:uLnTx/>
                <a:uFillTx/>
                <a:latin typeface="Arial"/>
                <a:cs typeface="Arial"/>
                <a:sym typeface="Aria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590550" lvl="1" indent="0">
              <a:lnSpc>
                <a:spcPct val="150000"/>
              </a:lnSpc>
              <a:buClr>
                <a:schemeClr val="dk1"/>
              </a:buClr>
              <a:buSzPts val="1500"/>
              <a:buNone/>
            </a:pPr>
            <a:endParaRPr lang="en-US" sz="1100" dirty="0">
              <a:solidFill>
                <a:schemeClr val="dk1"/>
              </a:solidFill>
            </a:endParaRPr>
          </a:p>
        </p:txBody>
      </p:sp>
      <p:sp>
        <p:nvSpPr>
          <p:cNvPr id="5" name="Google Shape;115;p27">
            <a:extLst>
              <a:ext uri="{FF2B5EF4-FFF2-40B4-BE49-F238E27FC236}">
                <a16:creationId xmlns:a16="http://schemas.microsoft.com/office/drawing/2014/main" id="{4E46A77F-A906-4C81-815D-0C08C25139B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59899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sp>
        <p:nvSpPr>
          <p:cNvPr id="114" name="Google Shape;114;p27"/>
          <p:cNvSpPr txBox="1">
            <a:spLocks noGrp="1"/>
          </p:cNvSpPr>
          <p:nvPr>
            <p:ph type="body" idx="1"/>
          </p:nvPr>
        </p:nvSpPr>
        <p:spPr>
          <a:xfrm>
            <a:off x="1786622" y="2077927"/>
            <a:ext cx="1664091" cy="410198"/>
          </a:xfrm>
          <a:prstGeom prst="rect">
            <a:avLst/>
          </a:prstGeom>
        </p:spPr>
        <p:txBody>
          <a:bodyPr spcFirstLastPara="1" wrap="square" lIns="91425" tIns="91425" rIns="91425" bIns="91425" anchor="ctr" anchorCtr="0">
            <a:normAutofit/>
          </a:bodyPr>
          <a:lstStyle/>
          <a:p>
            <a:pPr marL="133350" lvl="0" indent="0" algn="ctr" rtl="0">
              <a:spcBef>
                <a:spcPts val="0"/>
              </a:spcBef>
              <a:spcAft>
                <a:spcPts val="0"/>
              </a:spcAft>
              <a:buClr>
                <a:schemeClr val="dk1"/>
              </a:buClr>
              <a:buSzPts val="1500"/>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11" name="Table 6">
            <a:extLst>
              <a:ext uri="{FF2B5EF4-FFF2-40B4-BE49-F238E27FC236}">
                <a16:creationId xmlns:a16="http://schemas.microsoft.com/office/drawing/2014/main" id="{25192054-65A4-4F73-8D9D-80D41CBFE5A8}"/>
              </a:ext>
            </a:extLst>
          </p:cNvPr>
          <p:cNvGraphicFramePr>
            <a:graphicFrameLocks noGrp="1"/>
          </p:cNvGraphicFramePr>
          <p:nvPr>
            <p:extLst>
              <p:ext uri="{D42A27DB-BD31-4B8C-83A1-F6EECF244321}">
                <p14:modId xmlns:p14="http://schemas.microsoft.com/office/powerpoint/2010/main" val="3667198732"/>
              </p:ext>
            </p:extLst>
          </p:nvPr>
        </p:nvGraphicFramePr>
        <p:xfrm>
          <a:off x="901700" y="2444231"/>
          <a:ext cx="3433937" cy="1684036"/>
        </p:xfrm>
        <a:graphic>
          <a:graphicData uri="http://schemas.openxmlformats.org/drawingml/2006/table">
            <a:tbl>
              <a:tblPr firstRow="1" bandRow="1">
                <a:tableStyleId>{7DF18680-E054-41AD-8BC1-D1AEF772440D}</a:tableStyleId>
              </a:tblPr>
              <a:tblGrid>
                <a:gridCol w="477171">
                  <a:extLst>
                    <a:ext uri="{9D8B030D-6E8A-4147-A177-3AD203B41FA5}">
                      <a16:colId xmlns:a16="http://schemas.microsoft.com/office/drawing/2014/main" val="717017818"/>
                    </a:ext>
                  </a:extLst>
                </a:gridCol>
                <a:gridCol w="596542">
                  <a:extLst>
                    <a:ext uri="{9D8B030D-6E8A-4147-A177-3AD203B41FA5}">
                      <a16:colId xmlns:a16="http://schemas.microsoft.com/office/drawing/2014/main" val="241094651"/>
                    </a:ext>
                  </a:extLst>
                </a:gridCol>
                <a:gridCol w="1180112">
                  <a:extLst>
                    <a:ext uri="{9D8B030D-6E8A-4147-A177-3AD203B41FA5}">
                      <a16:colId xmlns:a16="http://schemas.microsoft.com/office/drawing/2014/main" val="2773248590"/>
                    </a:ext>
                  </a:extLst>
                </a:gridCol>
                <a:gridCol w="1180112">
                  <a:extLst>
                    <a:ext uri="{9D8B030D-6E8A-4147-A177-3AD203B41FA5}">
                      <a16:colId xmlns:a16="http://schemas.microsoft.com/office/drawing/2014/main" val="3911681806"/>
                    </a:ext>
                  </a:extLst>
                </a:gridCol>
              </a:tblGrid>
              <a:tr h="27334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00" dirty="0">
                          <a:effectLst/>
                        </a:rPr>
                        <a:t>ID</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8041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latin typeface="Arial" panose="020B0604020202020204" pitchFamily="34" charset="0"/>
                          <a:cs typeface="Arial" panose="020B0604020202020204" pitchFamily="34" charset="0"/>
                        </a:rPr>
                        <a:t>5538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9381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3281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dirty="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5907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8690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1077940495"/>
              </p:ext>
            </p:extLst>
          </p:nvPr>
        </p:nvGraphicFramePr>
        <p:xfrm>
          <a:off x="6331098" y="2444231"/>
          <a:ext cx="1911202" cy="1684036"/>
        </p:xfrm>
        <a:graphic>
          <a:graphicData uri="http://schemas.openxmlformats.org/drawingml/2006/table">
            <a:tbl>
              <a:tblPr firstRow="1" bandRow="1">
                <a:tableStyleId>{7DF18680-E054-41AD-8BC1-D1AEF772440D}</a:tableStyleId>
              </a:tblPr>
              <a:tblGrid>
                <a:gridCol w="497518">
                  <a:extLst>
                    <a:ext uri="{9D8B030D-6E8A-4147-A177-3AD203B41FA5}">
                      <a16:colId xmlns:a16="http://schemas.microsoft.com/office/drawing/2014/main" val="717017818"/>
                    </a:ext>
                  </a:extLst>
                </a:gridCol>
                <a:gridCol w="480498">
                  <a:extLst>
                    <a:ext uri="{9D8B030D-6E8A-4147-A177-3AD203B41FA5}">
                      <a16:colId xmlns:a16="http://schemas.microsoft.com/office/drawing/2014/main" val="241094651"/>
                    </a:ext>
                  </a:extLst>
                </a:gridCol>
                <a:gridCol w="933186">
                  <a:extLst>
                    <a:ext uri="{9D8B030D-6E8A-4147-A177-3AD203B41FA5}">
                      <a16:colId xmlns:a16="http://schemas.microsoft.com/office/drawing/2014/main" val="2535813233"/>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Age_Group</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425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800" dirty="0" err="1">
                          <a:effectLst/>
                        </a:rPr>
                        <a:t>Dewasa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10240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9888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8754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8876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61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4643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6454653" y="2077928"/>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a:solidFill>
                  <a:schemeClr val="dk1"/>
                </a:solidFill>
              </a:rPr>
              <a:t>Age Group</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a:solidFill>
                  <a:schemeClr val="dk1"/>
                </a:solidFill>
              </a:rPr>
              <a:t>Conversion rate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pembagian</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kolom</a:t>
            </a:r>
            <a:r>
              <a:rPr lang="en-US" sz="1200" dirty="0">
                <a:solidFill>
                  <a:schemeClr val="dk1"/>
                </a:solidFill>
              </a:rPr>
              <a:t> Response dan </a:t>
            </a:r>
            <a:r>
              <a:rPr lang="en-US" sz="1200" dirty="0" err="1">
                <a:solidFill>
                  <a:schemeClr val="dk1"/>
                </a:solidFill>
              </a:rPr>
              <a:t>NumWebVisitsMonth</a:t>
            </a:r>
            <a:endParaRPr lang="en-US" sz="1200" dirty="0">
              <a:solidFill>
                <a:schemeClr val="dk1"/>
              </a:solidFill>
            </a:endParaRP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Age_Group</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perhitungan</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Year_Birth</a:t>
            </a:r>
            <a:r>
              <a:rPr lang="en-US" sz="1200" dirty="0">
                <a:solidFill>
                  <a:schemeClr val="dk1"/>
                </a:solidFill>
              </a:rPr>
              <a:t>, </a:t>
            </a:r>
            <a:r>
              <a:rPr lang="en-US" sz="1200" dirty="0" err="1">
                <a:solidFill>
                  <a:schemeClr val="dk1"/>
                </a:solidFill>
              </a:rPr>
              <a:t>kemudian</a:t>
            </a:r>
            <a:r>
              <a:rPr lang="en-US" sz="1200" dirty="0">
                <a:solidFill>
                  <a:schemeClr val="dk1"/>
                </a:solidFill>
              </a:rPr>
              <a:t> </a:t>
            </a:r>
            <a:r>
              <a:rPr lang="en-US" sz="1200" dirty="0" err="1">
                <a:solidFill>
                  <a:schemeClr val="dk1"/>
                </a:solidFill>
              </a:rPr>
              <a:t>dikelompokkan</a:t>
            </a:r>
            <a:r>
              <a:rPr lang="en-US" sz="1200" dirty="0">
                <a:solidFill>
                  <a:schemeClr val="dk1"/>
                </a:solidFill>
              </a:rPr>
              <a:t> menjadi 5 kelompok. Kelompok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Remaja</a:t>
            </a:r>
            <a:r>
              <a:rPr lang="en-US" sz="1200" dirty="0">
                <a:solidFill>
                  <a:schemeClr val="dk1"/>
                </a:solidFill>
              </a:rPr>
              <a:t>, </a:t>
            </a:r>
            <a:r>
              <a:rPr lang="en-US" sz="1200" dirty="0" err="1">
                <a:solidFill>
                  <a:schemeClr val="dk1"/>
                </a:solidFill>
              </a:rPr>
              <a:t>Dewasa</a:t>
            </a:r>
            <a:r>
              <a:rPr lang="en-US" sz="1200" dirty="0">
                <a:solidFill>
                  <a:schemeClr val="dk1"/>
                </a:solidFill>
              </a:rPr>
              <a:t> Muda, </a:t>
            </a:r>
            <a:r>
              <a:rPr lang="en-US" sz="1200" dirty="0" err="1">
                <a:solidFill>
                  <a:schemeClr val="dk1"/>
                </a:solidFill>
              </a:rPr>
              <a:t>Dewasa</a:t>
            </a:r>
            <a:r>
              <a:rPr lang="en-US" sz="1200" dirty="0">
                <a:solidFill>
                  <a:schemeClr val="dk1"/>
                </a:solidFill>
              </a:rPr>
              <a:t>, </a:t>
            </a:r>
            <a:r>
              <a:rPr lang="en-US" sz="1200" dirty="0" err="1">
                <a:solidFill>
                  <a:schemeClr val="dk1"/>
                </a:solidFill>
              </a:rPr>
              <a:t>Setengah</a:t>
            </a:r>
            <a:r>
              <a:rPr lang="en-US" sz="1200" dirty="0">
                <a:solidFill>
                  <a:schemeClr val="dk1"/>
                </a:solidFill>
              </a:rPr>
              <a:t> </a:t>
            </a:r>
            <a:r>
              <a:rPr lang="en-US" sz="1200" dirty="0" err="1">
                <a:solidFill>
                  <a:schemeClr val="dk1"/>
                </a:solidFill>
              </a:rPr>
              <a:t>Baya</a:t>
            </a:r>
            <a:r>
              <a:rPr lang="en-US" sz="1200" dirty="0">
                <a:solidFill>
                  <a:schemeClr val="dk1"/>
                </a:solidFill>
              </a:rPr>
              <a:t>, dan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sp>
        <p:nvSpPr>
          <p:cNvPr id="13" name="Google Shape;115;p27">
            <a:extLst>
              <a:ext uri="{FF2B5EF4-FFF2-40B4-BE49-F238E27FC236}">
                <a16:creationId xmlns:a16="http://schemas.microsoft.com/office/drawing/2014/main" id="{E15A4C3A-C077-4093-8ED3-BB1EC3B100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9105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4197189941"/>
              </p:ext>
            </p:extLst>
          </p:nvPr>
        </p:nvGraphicFramePr>
        <p:xfrm>
          <a:off x="3510529" y="2444207"/>
          <a:ext cx="5137150" cy="1730736"/>
        </p:xfrm>
        <a:graphic>
          <a:graphicData uri="http://schemas.openxmlformats.org/drawingml/2006/table">
            <a:tbl>
              <a:tblPr firstRow="1" bandRow="1">
                <a:tableStyleId>{7DF18680-E054-41AD-8BC1-D1AEF772440D}</a:tableStyleId>
              </a:tblPr>
              <a:tblGrid>
                <a:gridCol w="469900">
                  <a:extLst>
                    <a:ext uri="{9D8B030D-6E8A-4147-A177-3AD203B41FA5}">
                      <a16:colId xmlns:a16="http://schemas.microsoft.com/office/drawing/2014/main" val="4192707334"/>
                    </a:ext>
                  </a:extLst>
                </a:gridCol>
                <a:gridCol w="584200">
                  <a:extLst>
                    <a:ext uri="{9D8B030D-6E8A-4147-A177-3AD203B41FA5}">
                      <a16:colId xmlns:a16="http://schemas.microsoft.com/office/drawing/2014/main" val="4171258096"/>
                    </a:ext>
                  </a:extLst>
                </a:gridCol>
                <a:gridCol w="622300">
                  <a:extLst>
                    <a:ext uri="{9D8B030D-6E8A-4147-A177-3AD203B41FA5}">
                      <a16:colId xmlns:a16="http://schemas.microsoft.com/office/drawing/2014/main" val="325218579"/>
                    </a:ext>
                  </a:extLst>
                </a:gridCol>
                <a:gridCol w="596900">
                  <a:extLst>
                    <a:ext uri="{9D8B030D-6E8A-4147-A177-3AD203B41FA5}">
                      <a16:colId xmlns:a16="http://schemas.microsoft.com/office/drawing/2014/main" val="1955975558"/>
                    </a:ext>
                  </a:extLst>
                </a:gridCol>
                <a:gridCol w="596900">
                  <a:extLst>
                    <a:ext uri="{9D8B030D-6E8A-4147-A177-3AD203B41FA5}">
                      <a16:colId xmlns:a16="http://schemas.microsoft.com/office/drawing/2014/main" val="2892264920"/>
                    </a:ext>
                  </a:extLst>
                </a:gridCol>
                <a:gridCol w="635000">
                  <a:extLst>
                    <a:ext uri="{9D8B030D-6E8A-4147-A177-3AD203B41FA5}">
                      <a16:colId xmlns:a16="http://schemas.microsoft.com/office/drawing/2014/main" val="717017818"/>
                    </a:ext>
                  </a:extLst>
                </a:gridCol>
                <a:gridCol w="616786">
                  <a:extLst>
                    <a:ext uri="{9D8B030D-6E8A-4147-A177-3AD203B41FA5}">
                      <a16:colId xmlns:a16="http://schemas.microsoft.com/office/drawing/2014/main" val="241094651"/>
                    </a:ext>
                  </a:extLst>
                </a:gridCol>
                <a:gridCol w="1015164">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MntCoke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MntFruits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MntMeatProducts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MntFishProducts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MntSweetProducts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MntGoldProds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Total_Spending</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7476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928000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254000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1269000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10951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279000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10837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2320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508000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1404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42000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231000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966000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1378000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4508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227000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5247058" y="2077880"/>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Total_Spending</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err="1">
                <a:solidFill>
                  <a:schemeClr val="dk1"/>
                </a:solidFill>
              </a:rPr>
              <a:t>Total_Kids</a:t>
            </a:r>
            <a:r>
              <a:rPr lang="en-US" sz="1200" dirty="0">
                <a:solidFill>
                  <a:schemeClr val="dk1"/>
                </a:solidFill>
              </a:rPr>
              <a:t>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anak </a:t>
            </a:r>
            <a:r>
              <a:rPr lang="en-US" sz="1200" dirty="0" err="1">
                <a:solidFill>
                  <a:schemeClr val="dk1"/>
                </a:solidFill>
              </a:rPr>
              <a:t>berdasarkan</a:t>
            </a:r>
            <a:r>
              <a:rPr lang="en-US" sz="1200" dirty="0">
                <a:solidFill>
                  <a:schemeClr val="dk1"/>
                </a:solidFill>
              </a:rPr>
              <a:t> </a:t>
            </a:r>
            <a:r>
              <a:rPr lang="en-US" sz="1200" dirty="0" err="1">
                <a:solidFill>
                  <a:schemeClr val="dk1"/>
                </a:solidFill>
              </a:rPr>
              <a:t>Kidhome</a:t>
            </a:r>
            <a:r>
              <a:rPr lang="en-US" sz="1200" dirty="0">
                <a:solidFill>
                  <a:schemeClr val="dk1"/>
                </a:solidFill>
              </a:rPr>
              <a:t> dan </a:t>
            </a:r>
            <a:r>
              <a:rPr lang="en-US" sz="1200" dirty="0" err="1">
                <a:solidFill>
                  <a:schemeClr val="dk1"/>
                </a:solidFill>
              </a:rPr>
              <a:t>Teenhome</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Total_Spending</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produk</a:t>
            </a:r>
            <a:r>
              <a:rPr lang="en-US" sz="1200" dirty="0">
                <a:solidFill>
                  <a:schemeClr val="dk1"/>
                </a:solidFill>
              </a:rPr>
              <a:t>. Mulai </a:t>
            </a:r>
            <a:r>
              <a:rPr lang="en-US" sz="1200" dirty="0" err="1">
                <a:solidFill>
                  <a:schemeClr val="dk1"/>
                </a:solidFill>
              </a:rPr>
              <a:t>dari</a:t>
            </a:r>
            <a:r>
              <a:rPr lang="en-US" sz="1200" dirty="0">
                <a:solidFill>
                  <a:schemeClr val="dk1"/>
                </a:solidFill>
              </a:rPr>
              <a:t> </a:t>
            </a:r>
            <a:r>
              <a:rPr lang="en-US" sz="1200" dirty="0" err="1">
                <a:solidFill>
                  <a:schemeClr val="dk1"/>
                </a:solidFill>
              </a:rPr>
              <a:t>MntCoke</a:t>
            </a:r>
            <a:r>
              <a:rPr lang="en-US" sz="1200" dirty="0">
                <a:solidFill>
                  <a:schemeClr val="dk1"/>
                </a:solidFill>
              </a:rPr>
              <a:t>, </a:t>
            </a:r>
            <a:r>
              <a:rPr lang="en-US" sz="1200" dirty="0" err="1">
                <a:solidFill>
                  <a:schemeClr val="dk1"/>
                </a:solidFill>
              </a:rPr>
              <a:t>MntFruits</a:t>
            </a:r>
            <a:r>
              <a:rPr lang="en-US" sz="1200" dirty="0">
                <a:solidFill>
                  <a:schemeClr val="dk1"/>
                </a:solidFill>
              </a:rPr>
              <a:t>, </a:t>
            </a:r>
            <a:r>
              <a:rPr lang="en-US" sz="1200" dirty="0" err="1">
                <a:solidFill>
                  <a:schemeClr val="dk1"/>
                </a:solidFill>
              </a:rPr>
              <a:t>MntMeatProducts</a:t>
            </a:r>
            <a:r>
              <a:rPr lang="en-US" sz="1200" dirty="0">
                <a:solidFill>
                  <a:schemeClr val="dk1"/>
                </a:solidFill>
              </a:rPr>
              <a:t>, </a:t>
            </a:r>
            <a:r>
              <a:rPr lang="en-US" sz="1200" dirty="0" err="1">
                <a:solidFill>
                  <a:schemeClr val="dk1"/>
                </a:solidFill>
              </a:rPr>
              <a:t>MntFishProducts</a:t>
            </a:r>
            <a:r>
              <a:rPr lang="en-US" sz="1200" dirty="0">
                <a:solidFill>
                  <a:schemeClr val="dk1"/>
                </a:solidFill>
              </a:rPr>
              <a:t>, </a:t>
            </a:r>
            <a:r>
              <a:rPr lang="en-US" sz="1200" dirty="0" err="1">
                <a:solidFill>
                  <a:schemeClr val="dk1"/>
                </a:solidFill>
              </a:rPr>
              <a:t>MntSweetProducts</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MntGoldProds</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graphicFrame>
        <p:nvGraphicFramePr>
          <p:cNvPr id="8" name="Table 7">
            <a:extLst>
              <a:ext uri="{FF2B5EF4-FFF2-40B4-BE49-F238E27FC236}">
                <a16:creationId xmlns:a16="http://schemas.microsoft.com/office/drawing/2014/main" id="{60A202B8-798D-4BA3-AE81-90BD6CA645CF}"/>
              </a:ext>
            </a:extLst>
          </p:cNvPr>
          <p:cNvGraphicFramePr>
            <a:graphicFrameLocks noGrp="1"/>
          </p:cNvGraphicFramePr>
          <p:nvPr>
            <p:extLst>
              <p:ext uri="{D42A27DB-BD31-4B8C-83A1-F6EECF244321}">
                <p14:modId xmlns:p14="http://schemas.microsoft.com/office/powerpoint/2010/main" val="3017505573"/>
              </p:ext>
            </p:extLst>
          </p:nvPr>
        </p:nvGraphicFramePr>
        <p:xfrm>
          <a:off x="711009" y="2444207"/>
          <a:ext cx="2503936" cy="1684036"/>
        </p:xfrm>
        <a:graphic>
          <a:graphicData uri="http://schemas.openxmlformats.org/drawingml/2006/table">
            <a:tbl>
              <a:tblPr firstRow="1" bandRow="1">
                <a:tableStyleId>{7DF18680-E054-41AD-8BC1-D1AEF772440D}</a:tableStyleId>
              </a:tblPr>
              <a:tblGrid>
                <a:gridCol w="484361">
                  <a:extLst>
                    <a:ext uri="{9D8B030D-6E8A-4147-A177-3AD203B41FA5}">
                      <a16:colId xmlns:a16="http://schemas.microsoft.com/office/drawing/2014/main" val="717017818"/>
                    </a:ext>
                  </a:extLst>
                </a:gridCol>
                <a:gridCol w="618371">
                  <a:extLst>
                    <a:ext uri="{9D8B030D-6E8A-4147-A177-3AD203B41FA5}">
                      <a16:colId xmlns:a16="http://schemas.microsoft.com/office/drawing/2014/main" val="241094651"/>
                    </a:ext>
                  </a:extLst>
                </a:gridCol>
                <a:gridCol w="710469">
                  <a:extLst>
                    <a:ext uri="{9D8B030D-6E8A-4147-A177-3AD203B41FA5}">
                      <a16:colId xmlns:a16="http://schemas.microsoft.com/office/drawing/2014/main" val="2535813233"/>
                    </a:ext>
                  </a:extLst>
                </a:gridCol>
                <a:gridCol w="690735">
                  <a:extLst>
                    <a:ext uri="{9D8B030D-6E8A-4147-A177-3AD203B41FA5}">
                      <a16:colId xmlns:a16="http://schemas.microsoft.com/office/drawing/2014/main" val="2773248590"/>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Kidhome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Teenhome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Total_Kids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10702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5287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latin typeface="Arial" panose="020B0604020202020204" pitchFamily="34" charset="0"/>
                          <a:cs typeface="Arial" panose="020B0604020202020204" pitchFamily="34" charset="0"/>
                        </a:rPr>
                        <a:t>7660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6263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6927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3584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4B708C93-72D9-43B4-BD86-E4930429A442}"/>
              </a:ext>
            </a:extLst>
          </p:cNvPr>
          <p:cNvSpPr txBox="1">
            <a:spLocks/>
          </p:cNvSpPr>
          <p:nvPr/>
        </p:nvSpPr>
        <p:spPr>
          <a:xfrm>
            <a:off x="1130931" y="2077904"/>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200" dirty="0">
                <a:solidFill>
                  <a:schemeClr val="dk1"/>
                </a:solidFill>
              </a:rPr>
              <a:t>Total Kids</a:t>
            </a:r>
          </a:p>
        </p:txBody>
      </p:sp>
      <p:sp>
        <p:nvSpPr>
          <p:cNvPr id="15" name="Google Shape;115;p27">
            <a:extLst>
              <a:ext uri="{FF2B5EF4-FFF2-40B4-BE49-F238E27FC236}">
                <a16:creationId xmlns:a16="http://schemas.microsoft.com/office/drawing/2014/main" id="{3582D3A8-E91E-452F-9B0A-C67147D50F1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151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692749706"/>
              </p:ext>
            </p:extLst>
          </p:nvPr>
        </p:nvGraphicFramePr>
        <p:xfrm>
          <a:off x="2276474" y="2243287"/>
          <a:ext cx="4591050" cy="1849248"/>
        </p:xfrm>
        <a:graphic>
          <a:graphicData uri="http://schemas.openxmlformats.org/drawingml/2006/table">
            <a:tbl>
              <a:tblPr firstRow="1" bandRow="1">
                <a:tableStyleId>{7DF18680-E054-41AD-8BC1-D1AEF772440D}</a:tableStyleId>
              </a:tblPr>
              <a:tblGrid>
                <a:gridCol w="419100">
                  <a:extLst>
                    <a:ext uri="{9D8B030D-6E8A-4147-A177-3AD203B41FA5}">
                      <a16:colId xmlns:a16="http://schemas.microsoft.com/office/drawing/2014/main" val="325218579"/>
                    </a:ext>
                  </a:extLst>
                </a:gridCol>
                <a:gridCol w="711200">
                  <a:extLst>
                    <a:ext uri="{9D8B030D-6E8A-4147-A177-3AD203B41FA5}">
                      <a16:colId xmlns:a16="http://schemas.microsoft.com/office/drawing/2014/main" val="1955975558"/>
                    </a:ext>
                  </a:extLst>
                </a:gridCol>
                <a:gridCol w="727198">
                  <a:extLst>
                    <a:ext uri="{9D8B030D-6E8A-4147-A177-3AD203B41FA5}">
                      <a16:colId xmlns:a16="http://schemas.microsoft.com/office/drawing/2014/main" val="2892264920"/>
                    </a:ext>
                  </a:extLst>
                </a:gridCol>
                <a:gridCol w="843120">
                  <a:extLst>
                    <a:ext uri="{9D8B030D-6E8A-4147-A177-3AD203B41FA5}">
                      <a16:colId xmlns:a16="http://schemas.microsoft.com/office/drawing/2014/main" val="717017818"/>
                    </a:ext>
                  </a:extLst>
                </a:gridCol>
                <a:gridCol w="737730">
                  <a:extLst>
                    <a:ext uri="{9D8B030D-6E8A-4147-A177-3AD203B41FA5}">
                      <a16:colId xmlns:a16="http://schemas.microsoft.com/office/drawing/2014/main" val="241094651"/>
                    </a:ext>
                  </a:extLst>
                </a:gridCol>
                <a:gridCol w="1152702">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NumDeals</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NumWeb</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NumCatalog</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NumStore</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Total_Purchases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1349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1183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5341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6825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10432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6379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3746304" y="1872805"/>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Total_Purchases</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78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Total_Purchases</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jenis </a:t>
            </a:r>
            <a:r>
              <a:rPr lang="en-US" sz="1200" dirty="0" err="1">
                <a:solidFill>
                  <a:schemeClr val="dk1"/>
                </a:solidFill>
              </a:rPr>
              <a:t>transaksi</a:t>
            </a:r>
            <a:r>
              <a:rPr lang="en-US" sz="1200" dirty="0">
                <a:solidFill>
                  <a:schemeClr val="dk1"/>
                </a:solidFill>
              </a:rPr>
              <a:t>. </a:t>
            </a:r>
            <a:r>
              <a:rPr lang="en-US" sz="1200" dirty="0" err="1">
                <a:solidFill>
                  <a:schemeClr val="dk1"/>
                </a:solidFill>
              </a:rPr>
              <a:t>Transaksi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NumDealsPurchases</a:t>
            </a:r>
            <a:r>
              <a:rPr lang="en-US" sz="1200" dirty="0">
                <a:solidFill>
                  <a:schemeClr val="dk1"/>
                </a:solidFill>
              </a:rPr>
              <a:t>, </a:t>
            </a:r>
            <a:r>
              <a:rPr lang="en-US" sz="1200" dirty="0" err="1">
                <a:solidFill>
                  <a:schemeClr val="dk1"/>
                </a:solidFill>
              </a:rPr>
              <a:t>NumWebPurchases</a:t>
            </a:r>
            <a:r>
              <a:rPr lang="en-US" sz="1200" dirty="0">
                <a:solidFill>
                  <a:schemeClr val="dk1"/>
                </a:solidFill>
              </a:rPr>
              <a:t>, </a:t>
            </a:r>
            <a:r>
              <a:rPr lang="en-US" sz="1200" dirty="0" err="1">
                <a:solidFill>
                  <a:schemeClr val="dk1"/>
                </a:solidFill>
              </a:rPr>
              <a:t>NumCatalogPurchases</a:t>
            </a:r>
            <a:r>
              <a:rPr lang="en-US" sz="1200" dirty="0">
                <a:solidFill>
                  <a:schemeClr val="dk1"/>
                </a:solidFill>
              </a:rPr>
              <a:t>, dan </a:t>
            </a:r>
            <a:r>
              <a:rPr lang="en-US" sz="1200" dirty="0" err="1">
                <a:solidFill>
                  <a:schemeClr val="dk1"/>
                </a:solidFill>
              </a:rPr>
              <a:t>NumStorePurchases</a:t>
            </a:r>
            <a:r>
              <a:rPr lang="en-US" sz="1200" dirty="0">
                <a:solidFill>
                  <a:schemeClr val="dk1"/>
                </a:solidFill>
              </a:rPr>
              <a:t>.</a:t>
            </a:r>
          </a:p>
        </p:txBody>
      </p:sp>
      <p:sp>
        <p:nvSpPr>
          <p:cNvPr id="8" name="Google Shape;115;p27">
            <a:extLst>
              <a:ext uri="{FF2B5EF4-FFF2-40B4-BE49-F238E27FC236}">
                <a16:creationId xmlns:a16="http://schemas.microsoft.com/office/drawing/2014/main" id="{E2C5F7B9-FE1A-4D1F-BB7D-68558CC0A72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5613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Univariate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a:t>
            </a:r>
            <a:r>
              <a:rPr lang="en-US" sz="1500" dirty="0" err="1">
                <a:solidFill>
                  <a:schemeClr val="dk1"/>
                </a:solidFill>
              </a:rPr>
              <a:t>deskripsi</a:t>
            </a:r>
            <a:r>
              <a:rPr lang="en-US" sz="1500" dirty="0">
                <a:solidFill>
                  <a:schemeClr val="dk1"/>
                </a:solidFill>
              </a:rPr>
              <a:t> statistic </a:t>
            </a:r>
            <a:r>
              <a:rPr lang="en-US" sz="1500" dirty="0" err="1">
                <a:solidFill>
                  <a:schemeClr val="dk1"/>
                </a:solidFill>
              </a:rPr>
              <a:t>dari</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B7A20514-3C49-47D6-8B41-58962BD28C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5392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Rata-rata </a:t>
            </a:r>
            <a:r>
              <a:rPr lang="en-US" sz="1300" dirty="0" err="1">
                <a:solidFill>
                  <a:schemeClr val="dk1"/>
                </a:solidFill>
              </a:rPr>
              <a:t>dari</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rendah</a:t>
            </a:r>
            <a:r>
              <a:rPr lang="en-US" sz="1300" dirty="0">
                <a:solidFill>
                  <a:schemeClr val="dk1"/>
                </a:solidFill>
              </a:rPr>
              <a:t> </a:t>
            </a:r>
            <a:r>
              <a:rPr lang="en-US" sz="1300" dirty="0" err="1">
                <a:solidFill>
                  <a:schemeClr val="dk1"/>
                </a:solidFill>
              </a:rPr>
              <a:t>yakni</a:t>
            </a:r>
            <a:r>
              <a:rPr lang="en-US" sz="1300" dirty="0">
                <a:solidFill>
                  <a:schemeClr val="dk1"/>
                </a:solidFill>
              </a:rPr>
              <a:t> 0.04, </a:t>
            </a:r>
            <a:r>
              <a:rPr lang="en-US" sz="1300" dirty="0" err="1">
                <a:solidFill>
                  <a:schemeClr val="dk1"/>
                </a:solidFill>
              </a:rPr>
              <a:t>hal</a:t>
            </a:r>
            <a:r>
              <a:rPr lang="en-US" sz="1300" dirty="0">
                <a:solidFill>
                  <a:schemeClr val="dk1"/>
                </a:solidFill>
              </a:rPr>
              <a:t>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customer yang </a:t>
            </a:r>
            <a:r>
              <a:rPr lang="en-US" sz="1300" dirty="0" err="1">
                <a:solidFill>
                  <a:schemeClr val="dk1"/>
                </a:solidFill>
              </a:rPr>
              <a:t>mengunjungi</a:t>
            </a:r>
            <a:r>
              <a:rPr lang="en-US" sz="1300" dirty="0">
                <a:solidFill>
                  <a:schemeClr val="dk1"/>
                </a:solidFill>
              </a:rPr>
              <a:t> website </a:t>
            </a:r>
            <a:r>
              <a:rPr lang="en-US" sz="1300" dirty="0" err="1">
                <a:solidFill>
                  <a:schemeClr val="dk1"/>
                </a:solidFill>
              </a:rPr>
              <a:t>lalu</a:t>
            </a:r>
            <a:r>
              <a:rPr lang="en-US" sz="1300" dirty="0">
                <a:solidFill>
                  <a:schemeClr val="dk1"/>
                </a:solidFill>
              </a:rPr>
              <a:t> </a:t>
            </a:r>
            <a:r>
              <a:rPr lang="en-US" sz="1300" dirty="0" err="1">
                <a:solidFill>
                  <a:schemeClr val="dk1"/>
                </a:solidFill>
              </a:rPr>
              <a:t>melakukan</a:t>
            </a:r>
            <a:r>
              <a:rPr lang="en-US" sz="1300" dirty="0">
                <a:solidFill>
                  <a:schemeClr val="dk1"/>
                </a:solidFill>
              </a:rPr>
              <a:t> </a:t>
            </a:r>
            <a:r>
              <a:rPr lang="en-US" sz="1300" dirty="0" err="1">
                <a:solidFill>
                  <a:schemeClr val="dk1"/>
                </a:solidFill>
              </a:rPr>
              <a:t>transaksi</a:t>
            </a:r>
            <a:r>
              <a:rPr lang="en-US" sz="1300" dirty="0">
                <a:solidFill>
                  <a:schemeClr val="dk1"/>
                </a:solidFill>
              </a:rPr>
              <a:t> </a:t>
            </a:r>
            <a:r>
              <a:rPr lang="en-US" sz="1300" dirty="0" err="1">
                <a:solidFill>
                  <a:schemeClr val="dk1"/>
                </a:solidFill>
              </a:rPr>
              <a:t>sangat</a:t>
            </a:r>
            <a:r>
              <a:rPr lang="en-US" sz="1300" dirty="0">
                <a:solidFill>
                  <a:schemeClr val="dk1"/>
                </a:solidFill>
              </a:rPr>
              <a:t> </a:t>
            </a:r>
            <a:r>
              <a:rPr lang="en-US" sz="1300" dirty="0" err="1">
                <a:solidFill>
                  <a:schemeClr val="dk1"/>
                </a:solidFill>
              </a:rPr>
              <a:t>sedikit</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Distribusi</a:t>
            </a:r>
            <a:r>
              <a:rPr lang="en-US" sz="1300" dirty="0">
                <a:solidFill>
                  <a:schemeClr val="dk1"/>
                </a:solidFill>
              </a:rPr>
              <a:t> </a:t>
            </a:r>
            <a:r>
              <a:rPr lang="en-US" sz="1300" dirty="0" err="1">
                <a:solidFill>
                  <a:schemeClr val="dk1"/>
                </a:solidFill>
              </a:rPr>
              <a:t>dari</a:t>
            </a:r>
            <a:r>
              <a:rPr lang="en-US" sz="1300" dirty="0">
                <a:solidFill>
                  <a:schemeClr val="dk1"/>
                </a:solidFill>
              </a:rPr>
              <a:t> </a:t>
            </a:r>
            <a:r>
              <a:rPr lang="en-US" sz="1300" dirty="0" err="1">
                <a:solidFill>
                  <a:schemeClr val="dk1"/>
                </a:solidFill>
              </a:rPr>
              <a:t>total_spending</a:t>
            </a:r>
            <a:r>
              <a:rPr lang="en-US" sz="1300" dirty="0">
                <a:solidFill>
                  <a:schemeClr val="dk1"/>
                </a:solidFill>
              </a:rPr>
              <a:t> </a:t>
            </a:r>
            <a:r>
              <a:rPr lang="en-US" sz="1300" dirty="0" err="1">
                <a:solidFill>
                  <a:schemeClr val="dk1"/>
                </a:solidFill>
              </a:rPr>
              <a:t>tidak</a:t>
            </a:r>
            <a:r>
              <a:rPr lang="en-US" sz="1300" dirty="0">
                <a:solidFill>
                  <a:schemeClr val="dk1"/>
                </a:solidFill>
              </a:rPr>
              <a:t> </a:t>
            </a:r>
            <a:r>
              <a:rPr lang="en-US" sz="1300" dirty="0" err="1">
                <a:solidFill>
                  <a:schemeClr val="dk1"/>
                </a:solidFill>
              </a:rPr>
              <a:t>merata</a:t>
            </a:r>
            <a:r>
              <a:rPr lang="en-US" sz="1300" dirty="0">
                <a:solidFill>
                  <a:schemeClr val="dk1"/>
                </a:solidFill>
              </a:rPr>
              <a:t>, </a:t>
            </a:r>
            <a:r>
              <a:rPr lang="en-US" sz="1300" dirty="0" err="1">
                <a:solidFill>
                  <a:schemeClr val="dk1"/>
                </a:solidFill>
              </a:rPr>
              <a:t>hal</a:t>
            </a:r>
            <a:r>
              <a:rPr lang="en-US" sz="1300" dirty="0">
                <a:solidFill>
                  <a:schemeClr val="dk1"/>
                </a:solidFill>
              </a:rPr>
              <a:t> ini </a:t>
            </a:r>
            <a:r>
              <a:rPr lang="en-US" sz="1300" dirty="0" err="1">
                <a:solidFill>
                  <a:schemeClr val="dk1"/>
                </a:solidFill>
              </a:rPr>
              <a:t>terlihat</a:t>
            </a:r>
            <a:r>
              <a:rPr lang="en-US" sz="1300" dirty="0">
                <a:solidFill>
                  <a:schemeClr val="dk1"/>
                </a:solidFill>
              </a:rPr>
              <a:t> </a:t>
            </a:r>
            <a:r>
              <a:rPr lang="en-US" sz="1300" dirty="0" err="1">
                <a:solidFill>
                  <a:schemeClr val="dk1"/>
                </a:solidFill>
              </a:rPr>
              <a:t>dari</a:t>
            </a:r>
            <a:r>
              <a:rPr lang="en-US" sz="1300" dirty="0">
                <a:solidFill>
                  <a:schemeClr val="dk1"/>
                </a:solidFill>
              </a:rPr>
              <a:t> mean dan median yang </a:t>
            </a:r>
            <a:r>
              <a:rPr lang="en-US" sz="1300" dirty="0" err="1">
                <a:solidFill>
                  <a:schemeClr val="dk1"/>
                </a:solidFill>
              </a:rPr>
              <a:t>berbeda</a:t>
            </a:r>
            <a:r>
              <a:rPr lang="en-US" sz="1300" dirty="0">
                <a:solidFill>
                  <a:schemeClr val="dk1"/>
                </a:solidFill>
              </a:rPr>
              <a:t> </a:t>
            </a:r>
            <a:r>
              <a:rPr lang="en-US" sz="1300" dirty="0" err="1">
                <a:solidFill>
                  <a:schemeClr val="dk1"/>
                </a:solidFill>
              </a:rPr>
              <a:t>jauh</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Income </a:t>
            </a:r>
            <a:r>
              <a:rPr lang="en-US" sz="1300" dirty="0" err="1">
                <a:solidFill>
                  <a:schemeClr val="dk1"/>
                </a:solidFill>
              </a:rPr>
              <a:t>terdapat</a:t>
            </a:r>
            <a:r>
              <a:rPr lang="en-US" sz="1300" dirty="0">
                <a:solidFill>
                  <a:schemeClr val="dk1"/>
                </a:solidFill>
              </a:rPr>
              <a:t> 24 data yang missing value.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terdapat</a:t>
            </a:r>
            <a:r>
              <a:rPr lang="en-US" sz="1300" dirty="0">
                <a:solidFill>
                  <a:schemeClr val="dk1"/>
                </a:solidFill>
              </a:rPr>
              <a:t> 11 data yang missing value, </a:t>
            </a:r>
            <a:r>
              <a:rPr lang="en-US" sz="1300" dirty="0" err="1">
                <a:solidFill>
                  <a:schemeClr val="dk1"/>
                </a:solidFill>
              </a:rPr>
              <a:t>hal</a:t>
            </a:r>
            <a:r>
              <a:rPr lang="en-US" sz="1300" dirty="0">
                <a:solidFill>
                  <a:schemeClr val="dk1"/>
                </a:solidFill>
              </a:rPr>
              <a:t> ini </a:t>
            </a:r>
            <a:r>
              <a:rPr lang="en-US" sz="1300" dirty="0" err="1">
                <a:solidFill>
                  <a:schemeClr val="dk1"/>
                </a:solidFill>
              </a:rPr>
              <a:t>dikarenakan</a:t>
            </a:r>
            <a:r>
              <a:rPr lang="en-US" sz="1300" dirty="0">
                <a:solidFill>
                  <a:schemeClr val="dk1"/>
                </a:solidFill>
              </a:rPr>
              <a:t> </a:t>
            </a:r>
            <a:r>
              <a:rPr lang="en-US" sz="1300" dirty="0" err="1">
                <a:solidFill>
                  <a:schemeClr val="dk1"/>
                </a:solidFill>
              </a:rPr>
              <a:t>nilai</a:t>
            </a:r>
            <a:r>
              <a:rPr lang="en-US" sz="1300" dirty="0">
                <a:solidFill>
                  <a:schemeClr val="dk1"/>
                </a:solidFill>
              </a:rPr>
              <a:t> pada </a:t>
            </a:r>
            <a:r>
              <a:rPr lang="en-US" sz="1300" dirty="0" err="1">
                <a:solidFill>
                  <a:schemeClr val="dk1"/>
                </a:solidFill>
              </a:rPr>
              <a:t>kolom</a:t>
            </a:r>
            <a:r>
              <a:rPr lang="en-US" sz="1300" dirty="0">
                <a:solidFill>
                  <a:schemeClr val="dk1"/>
                </a:solidFill>
              </a:rPr>
              <a:t> Response dan </a:t>
            </a:r>
            <a:r>
              <a:rPr lang="en-US" sz="1300" dirty="0" err="1">
                <a:solidFill>
                  <a:schemeClr val="dk1"/>
                </a:solidFill>
              </a:rPr>
              <a:t>NumWebVisitsMonth</a:t>
            </a:r>
            <a:r>
              <a:rPr lang="en-US" sz="1300" dirty="0">
                <a:solidFill>
                  <a:schemeClr val="dk1"/>
                </a:solidFill>
              </a:rPr>
              <a:t> adalah 0.</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Selain itu, </a:t>
            </a:r>
            <a:r>
              <a:rPr lang="en-US" sz="1500" dirty="0" err="1">
                <a:solidFill>
                  <a:schemeClr val="dk1"/>
                </a:solidFill>
              </a:rPr>
              <a:t>ditemukan</a:t>
            </a:r>
            <a:r>
              <a:rPr lang="en-US" sz="1500" dirty="0">
                <a:solidFill>
                  <a:schemeClr val="dk1"/>
                </a:solidFill>
              </a:rPr>
              <a:t>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dari</a:t>
            </a:r>
            <a:r>
              <a:rPr lang="en-US" sz="1500" dirty="0">
                <a:solidFill>
                  <a:schemeClr val="dk1"/>
                </a:solidFill>
              </a:rPr>
              <a:t> hasil </a:t>
            </a:r>
            <a:r>
              <a:rPr lang="en-US" sz="1500" dirty="0" err="1">
                <a:solidFill>
                  <a:schemeClr val="dk1"/>
                </a:solidFill>
              </a:rPr>
              <a:t>analisis</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dataset ini.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tersebut</a:t>
            </a:r>
            <a:r>
              <a:rPr lang="en-US" sz="1500" dirty="0">
                <a:solidFill>
                  <a:schemeClr val="dk1"/>
                </a:solidFill>
              </a:rPr>
              <a:t> </a:t>
            </a:r>
            <a:r>
              <a:rPr lang="en-US" sz="1500" dirty="0" err="1">
                <a:solidFill>
                  <a:schemeClr val="dk1"/>
                </a:solidFill>
              </a:rPr>
              <a:t>yaitu</a:t>
            </a:r>
            <a:endParaRPr lang="en-US" sz="15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conversion rate </a:t>
            </a:r>
            <a:r>
              <a:rPr lang="en-US" sz="1300" dirty="0" err="1">
                <a:solidFill>
                  <a:schemeClr val="dk1"/>
                </a:solidFill>
              </a:rPr>
              <a:t>mendekati</a:t>
            </a:r>
            <a:r>
              <a:rPr lang="en-US" sz="1300" dirty="0">
                <a:solidFill>
                  <a:schemeClr val="dk1"/>
                </a:solidFill>
              </a:rPr>
              <a:t> nol.</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pelanggan</a:t>
            </a:r>
            <a:r>
              <a:rPr lang="en-US" sz="1300" dirty="0">
                <a:solidFill>
                  <a:schemeClr val="dk1"/>
                </a:solidFill>
              </a:rPr>
              <a:t> </a:t>
            </a:r>
            <a:r>
              <a:rPr lang="en-US" sz="1300" dirty="0" err="1">
                <a:solidFill>
                  <a:schemeClr val="dk1"/>
                </a:solidFill>
              </a:rPr>
              <a:t>berada</a:t>
            </a:r>
            <a:r>
              <a:rPr lang="en-US" sz="1300" dirty="0">
                <a:solidFill>
                  <a:schemeClr val="dk1"/>
                </a:solidFill>
              </a:rPr>
              <a:t> dalam </a:t>
            </a:r>
            <a:r>
              <a:rPr lang="en-US" sz="1300" dirty="0" err="1">
                <a:solidFill>
                  <a:schemeClr val="dk1"/>
                </a:solidFill>
              </a:rPr>
              <a:t>rentang</a:t>
            </a:r>
            <a:r>
              <a:rPr lang="en-US" sz="1300" dirty="0">
                <a:solidFill>
                  <a:schemeClr val="dk1"/>
                </a:solidFill>
              </a:rPr>
              <a:t> </a:t>
            </a:r>
            <a:r>
              <a:rPr lang="en-US" sz="1300" dirty="0" err="1">
                <a:solidFill>
                  <a:schemeClr val="dk1"/>
                </a:solidFill>
              </a:rPr>
              <a:t>usia</a:t>
            </a:r>
            <a:r>
              <a:rPr lang="en-US" sz="1300" dirty="0">
                <a:solidFill>
                  <a:schemeClr val="dk1"/>
                </a:solidFill>
              </a:rPr>
              <a:t> 40-60 tahun.</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Kelompok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adalah kelompok </a:t>
            </a:r>
            <a:r>
              <a:rPr lang="en-US" sz="1300" dirty="0" err="1">
                <a:solidFill>
                  <a:schemeClr val="dk1"/>
                </a:solidFill>
              </a:rPr>
              <a:t>umur</a:t>
            </a:r>
            <a:r>
              <a:rPr lang="en-US" sz="1300" dirty="0">
                <a:solidFill>
                  <a:schemeClr val="dk1"/>
                </a:solidFill>
              </a:rPr>
              <a:t> </a:t>
            </a:r>
            <a:r>
              <a:rPr lang="en-US" sz="1300" dirty="0" err="1">
                <a:solidFill>
                  <a:schemeClr val="dk1"/>
                </a:solidFill>
              </a:rPr>
              <a:t>dengan</a:t>
            </a:r>
            <a:r>
              <a:rPr lang="en-US" sz="1300" dirty="0">
                <a:solidFill>
                  <a:schemeClr val="dk1"/>
                </a:solidFill>
              </a:rPr>
              <a:t> </a:t>
            </a:r>
            <a:r>
              <a:rPr lang="en-US" sz="1300" dirty="0" err="1">
                <a:solidFill>
                  <a:schemeClr val="dk1"/>
                </a:solidFill>
              </a:rPr>
              <a:t>pengeluaran</a:t>
            </a:r>
            <a:r>
              <a:rPr lang="en-US" sz="1300" dirty="0">
                <a:solidFill>
                  <a:schemeClr val="dk1"/>
                </a:solidFill>
              </a:rPr>
              <a:t> </a:t>
            </a:r>
            <a:r>
              <a:rPr lang="en-US" sz="1300" dirty="0" err="1">
                <a:solidFill>
                  <a:schemeClr val="dk1"/>
                </a:solidFill>
              </a:rPr>
              <a:t>tertinggi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nn-NO" sz="1300" dirty="0">
                <a:solidFill>
                  <a:schemeClr val="dk1"/>
                </a:solidFill>
              </a:rPr>
              <a:t>Kelompok dewasa muda adalah kelompok umur dengan total transaksi tertinggi.</a:t>
            </a:r>
          </a:p>
        </p:txBody>
      </p:sp>
      <p:sp>
        <p:nvSpPr>
          <p:cNvPr id="5" name="Google Shape;115;p27">
            <a:extLst>
              <a:ext uri="{FF2B5EF4-FFF2-40B4-BE49-F238E27FC236}">
                <a16:creationId xmlns:a16="http://schemas.microsoft.com/office/drawing/2014/main" id="{AF605844-BFAF-4025-A467-C3A2657CA2C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353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1: Sebagian besar conversion rate </a:t>
            </a:r>
            <a:r>
              <a:rPr lang="en-US" b="1" dirty="0" err="1"/>
              <a:t>mendekati</a:t>
            </a:r>
            <a:r>
              <a:rPr lang="en-US" b="1" dirty="0"/>
              <a:t> </a:t>
            </a:r>
            <a:r>
              <a:rPr lang="en-US" b="1" dirty="0" err="1"/>
              <a:t>nol</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Efektivitas</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kurang, </a:t>
            </a:r>
            <a:r>
              <a:rPr lang="en-US" sz="1200" dirty="0" err="1">
                <a:solidFill>
                  <a:schemeClr val="dk1"/>
                </a:solidFill>
              </a:rPr>
              <a:t>mengingat</a:t>
            </a:r>
            <a:r>
              <a:rPr lang="en-US" sz="1200" dirty="0">
                <a:solidFill>
                  <a:schemeClr val="dk1"/>
                </a:solidFill>
              </a:rPr>
              <a:t> </a:t>
            </a:r>
            <a:r>
              <a:rPr lang="en-US" sz="1200" dirty="0" err="1">
                <a:solidFill>
                  <a:schemeClr val="dk1"/>
                </a:solidFill>
              </a:rPr>
              <a:t>sebagian</a:t>
            </a:r>
            <a:r>
              <a:rPr lang="en-US" sz="1200" dirty="0">
                <a:solidFill>
                  <a:schemeClr val="dk1"/>
                </a:solidFill>
              </a:rPr>
              <a:t> besar Conversion Rate </a:t>
            </a:r>
            <a:r>
              <a:rPr lang="en-US" sz="1200" dirty="0" err="1">
                <a:solidFill>
                  <a:schemeClr val="dk1"/>
                </a:solidFill>
              </a:rPr>
              <a:t>mendekati</a:t>
            </a:r>
            <a:r>
              <a:rPr lang="en-US" sz="1200" dirty="0">
                <a:solidFill>
                  <a:schemeClr val="dk1"/>
                </a:solidFill>
              </a:rPr>
              <a:t> 0,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a:t>
            </a:r>
            <a:r>
              <a:rPr lang="en-US" sz="1200" dirty="0" err="1">
                <a:solidFill>
                  <a:schemeClr val="dk1"/>
                </a:solidFill>
              </a:rPr>
              <a:t>saat</a:t>
            </a:r>
            <a:r>
              <a:rPr lang="en-US" sz="1200" dirty="0">
                <a:solidFill>
                  <a:schemeClr val="dk1"/>
                </a:solidFill>
              </a:rPr>
              <a:t> ini kurang </a:t>
            </a:r>
            <a:r>
              <a:rPr lang="en-US" sz="1200" dirty="0" err="1">
                <a:solidFill>
                  <a:schemeClr val="dk1"/>
                </a:solidFill>
              </a:rPr>
              <a:t>efektif</a:t>
            </a:r>
            <a:r>
              <a:rPr lang="en-US" sz="1200" dirty="0">
                <a:solidFill>
                  <a:schemeClr val="dk1"/>
                </a:solidFill>
              </a:rPr>
              <a:t> dalam </a:t>
            </a:r>
            <a:r>
              <a:rPr lang="en-US" sz="1200" dirty="0" err="1">
                <a:solidFill>
                  <a:schemeClr val="dk1"/>
                </a:solidFill>
              </a:rPr>
              <a:t>mendorong</a:t>
            </a:r>
            <a:r>
              <a:rPr lang="en-US" sz="1200" dirty="0">
                <a:solidFill>
                  <a:schemeClr val="dk1"/>
                </a:solidFill>
              </a:rPr>
              <a:t> </a:t>
            </a:r>
            <a:r>
              <a:rPr lang="en-US" sz="1200" dirty="0" err="1">
                <a:solidFill>
                  <a:schemeClr val="dk1"/>
                </a:solidFill>
              </a:rPr>
              <a:t>pengunjung</a:t>
            </a:r>
            <a:r>
              <a:rPr lang="en-US" sz="1200" dirty="0">
                <a:solidFill>
                  <a:schemeClr val="dk1"/>
                </a:solidFill>
              </a:rPr>
              <a:t> untuk </a:t>
            </a:r>
            <a:r>
              <a:rPr lang="en-US" sz="1200" dirty="0" err="1">
                <a:solidFill>
                  <a:schemeClr val="dk1"/>
                </a:solidFill>
              </a:rPr>
              <a:t>berkonversi</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Segmentasi</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mengingat</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sebagian</a:t>
            </a:r>
            <a:r>
              <a:rPr lang="en-US" sz="1200" dirty="0">
                <a:solidFill>
                  <a:schemeClr val="dk1"/>
                </a:solidFill>
              </a:rPr>
              <a:t> </a:t>
            </a:r>
            <a:r>
              <a:rPr lang="en-US" sz="1200" dirty="0" err="1">
                <a:solidFill>
                  <a:schemeClr val="dk1"/>
                </a:solidFill>
              </a:rPr>
              <a:t>kecil</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dengan</a:t>
            </a:r>
            <a:r>
              <a:rPr lang="en-US" sz="1200" dirty="0">
                <a:solidFill>
                  <a:schemeClr val="dk1"/>
                </a:solidFill>
              </a:rPr>
              <a:t> Conversion Rate yang </a:t>
            </a:r>
            <a:r>
              <a:rPr lang="en-US" sz="1200" dirty="0" err="1">
                <a:solidFill>
                  <a:schemeClr val="dk1"/>
                </a:solidFill>
              </a:rPr>
              <a:t>tinggi</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merespon</a:t>
            </a:r>
            <a:r>
              <a:rPr lang="en-US" sz="1200" dirty="0">
                <a:solidFill>
                  <a:schemeClr val="dk1"/>
                </a:solidFill>
              </a:rPr>
              <a:t> </a:t>
            </a:r>
            <a:r>
              <a:rPr lang="en-US" sz="1200" dirty="0" err="1">
                <a:solidFill>
                  <a:schemeClr val="dk1"/>
                </a:solidFill>
              </a:rPr>
              <a:t>dengan</a:t>
            </a:r>
            <a:r>
              <a:rPr lang="en-US" sz="1200" dirty="0">
                <a:solidFill>
                  <a:schemeClr val="dk1"/>
                </a:solidFill>
              </a:rPr>
              <a:t> baik. Perusahaan bisa </a:t>
            </a:r>
            <a:r>
              <a:rPr lang="en-US" sz="1200" dirty="0" err="1">
                <a:solidFill>
                  <a:schemeClr val="dk1"/>
                </a:solidFill>
              </a:rPr>
              <a:t>fokus</a:t>
            </a:r>
            <a:r>
              <a:rPr lang="en-US" sz="1200" dirty="0">
                <a:solidFill>
                  <a:schemeClr val="dk1"/>
                </a:solidFill>
              </a:rPr>
              <a:t> untuk </a:t>
            </a:r>
            <a:r>
              <a:rPr lang="en-US" sz="1200" dirty="0" err="1">
                <a:solidFill>
                  <a:schemeClr val="dk1"/>
                </a:solidFill>
              </a:rPr>
              <a:t>mengidentifikasi</a:t>
            </a:r>
            <a:r>
              <a:rPr lang="en-US" sz="1200" dirty="0">
                <a:solidFill>
                  <a:schemeClr val="dk1"/>
                </a:solidFill>
              </a:rPr>
              <a:t> </a:t>
            </a:r>
            <a:r>
              <a:rPr lang="en-US" sz="1200" dirty="0" err="1">
                <a:solidFill>
                  <a:schemeClr val="dk1"/>
                </a:solidFill>
              </a:rPr>
              <a:t>karakteristik</a:t>
            </a:r>
            <a:r>
              <a:rPr lang="en-US" sz="1200" dirty="0">
                <a:solidFill>
                  <a:schemeClr val="dk1"/>
                </a:solidFill>
              </a:rPr>
              <a:t> </a:t>
            </a:r>
            <a:r>
              <a:rPr lang="en-US" sz="1200" dirty="0" err="1">
                <a:solidFill>
                  <a:schemeClr val="dk1"/>
                </a:solidFill>
              </a:rPr>
              <a:t>segmen</a:t>
            </a:r>
            <a:r>
              <a:rPr lang="en-US" sz="1200" dirty="0">
                <a:solidFill>
                  <a:schemeClr val="dk1"/>
                </a:solidFill>
              </a:rPr>
              <a:t> ini dan </a:t>
            </a:r>
            <a:r>
              <a:rPr lang="en-US" sz="1200" dirty="0" err="1">
                <a:solidFill>
                  <a:schemeClr val="dk1"/>
                </a:solidFill>
              </a:rPr>
              <a:t>menyesuaikan</a:t>
            </a:r>
            <a:r>
              <a:rPr lang="en-US" sz="1200" dirty="0">
                <a:solidFill>
                  <a:schemeClr val="dk1"/>
                </a:solidFill>
              </a:rPr>
              <a:t>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untuk </a:t>
            </a:r>
            <a:r>
              <a:rPr lang="en-US" sz="1200" dirty="0" err="1">
                <a:solidFill>
                  <a:schemeClr val="dk1"/>
                </a:solidFill>
              </a:rPr>
              <a:t>menarik</a:t>
            </a:r>
            <a:r>
              <a:rPr lang="en-US" sz="1200" dirty="0">
                <a:solidFill>
                  <a:schemeClr val="dk1"/>
                </a:solidFill>
              </a:rPr>
              <a:t> lebih </a:t>
            </a:r>
            <a:r>
              <a:rPr lang="en-US" sz="1200" dirty="0" err="1">
                <a:solidFill>
                  <a:schemeClr val="dk1"/>
                </a:solidFill>
              </a:rPr>
              <a:t>banyak</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Perlu</a:t>
            </a:r>
            <a:r>
              <a:rPr lang="en-US" sz="1200" dirty="0">
                <a:solidFill>
                  <a:schemeClr val="dk1"/>
                </a:solidFill>
              </a:rPr>
              <a:t> </a:t>
            </a:r>
            <a:r>
              <a:rPr lang="en-US" sz="1200" dirty="0" err="1">
                <a:solidFill>
                  <a:schemeClr val="dk1"/>
                </a:solidFill>
              </a:rPr>
              <a:t>meningkatkan</a:t>
            </a:r>
            <a:r>
              <a:rPr lang="en-US" sz="1200" dirty="0">
                <a:solidFill>
                  <a:schemeClr val="dk1"/>
                </a:solidFill>
              </a:rPr>
              <a:t> engagement, </a:t>
            </a:r>
            <a:r>
              <a:rPr lang="en-US" sz="1200" dirty="0" err="1">
                <a:solidFill>
                  <a:schemeClr val="dk1"/>
                </a:solidFill>
              </a:rPr>
              <a:t>dengan</a:t>
            </a:r>
            <a:r>
              <a:rPr lang="en-US" sz="1200" dirty="0">
                <a:solidFill>
                  <a:schemeClr val="dk1"/>
                </a:solidFill>
              </a:rPr>
              <a:t> </a:t>
            </a:r>
            <a:r>
              <a:rPr lang="en-US" sz="1200" dirty="0" err="1">
                <a:solidFill>
                  <a:schemeClr val="dk1"/>
                </a:solidFill>
              </a:rPr>
              <a:t>banyaknya</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memiliki</a:t>
            </a:r>
            <a:r>
              <a:rPr lang="en-US" sz="1200" dirty="0">
                <a:solidFill>
                  <a:schemeClr val="dk1"/>
                </a:solidFill>
              </a:rPr>
              <a:t> Conversion Rate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perlu</a:t>
            </a:r>
            <a:r>
              <a:rPr lang="en-US" sz="1200" dirty="0">
                <a:solidFill>
                  <a:schemeClr val="dk1"/>
                </a:solidFill>
              </a:rPr>
              <a:t> </a:t>
            </a:r>
            <a:r>
              <a:rPr lang="en-US" sz="1200" dirty="0" err="1">
                <a:solidFill>
                  <a:schemeClr val="dk1"/>
                </a:solidFill>
              </a:rPr>
              <a:t>mencari</a:t>
            </a:r>
            <a:r>
              <a:rPr lang="en-US" sz="1200" dirty="0">
                <a:solidFill>
                  <a:schemeClr val="dk1"/>
                </a:solidFill>
              </a:rPr>
              <a:t> </a:t>
            </a:r>
            <a:r>
              <a:rPr lang="en-US" sz="1200" dirty="0" err="1">
                <a:solidFill>
                  <a:schemeClr val="dk1"/>
                </a:solidFill>
              </a:rPr>
              <a:t>cara</a:t>
            </a:r>
            <a:r>
              <a:rPr lang="en-US" sz="1200" dirty="0">
                <a:solidFill>
                  <a:schemeClr val="dk1"/>
                </a:solidFill>
              </a:rPr>
              <a:t> untuk </a:t>
            </a:r>
            <a:r>
              <a:rPr lang="en-US" sz="1200" dirty="0" err="1">
                <a:solidFill>
                  <a:schemeClr val="dk1"/>
                </a:solidFill>
              </a:rPr>
              <a:t>meningkatkan</a:t>
            </a:r>
            <a:r>
              <a:rPr lang="en-US" sz="1200" dirty="0">
                <a:solidFill>
                  <a:schemeClr val="dk1"/>
                </a:solidFill>
              </a:rPr>
              <a:t> engagement di website.</a:t>
            </a:r>
          </a:p>
        </p:txBody>
      </p:sp>
      <p:pic>
        <p:nvPicPr>
          <p:cNvPr id="17" name="Picture 16">
            <a:extLst>
              <a:ext uri="{FF2B5EF4-FFF2-40B4-BE49-F238E27FC236}">
                <a16:creationId xmlns:a16="http://schemas.microsoft.com/office/drawing/2014/main" id="{9D34B180-98D8-489B-88B4-761C84641241}"/>
              </a:ext>
            </a:extLst>
          </p:cNvPr>
          <p:cNvPicPr>
            <a:picLocks noChangeAspect="1"/>
          </p:cNvPicPr>
          <p:nvPr/>
        </p:nvPicPr>
        <p:blipFill>
          <a:blip r:embed="rId3"/>
          <a:stretch>
            <a:fillRect/>
          </a:stretch>
        </p:blipFill>
        <p:spPr>
          <a:xfrm>
            <a:off x="3279130" y="693281"/>
            <a:ext cx="2598439" cy="2018957"/>
          </a:xfrm>
          <a:prstGeom prst="rect">
            <a:avLst/>
          </a:prstGeom>
          <a:noFill/>
          <a:ln w="19050">
            <a:solidFill>
              <a:srgbClr val="019FAB"/>
            </a:solidFill>
          </a:ln>
        </p:spPr>
      </p:pic>
    </p:spTree>
    <p:extLst>
      <p:ext uri="{BB962C8B-B14F-4D97-AF65-F5344CB8AC3E}">
        <p14:creationId xmlns:p14="http://schemas.microsoft.com/office/powerpoint/2010/main" val="418033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2: </a:t>
            </a:r>
            <a:r>
              <a:rPr lang="en-US" b="1" dirty="0" err="1"/>
              <a:t>Mayoritas</a:t>
            </a:r>
            <a:r>
              <a:rPr lang="en-US" b="1" dirty="0"/>
              <a:t> </a:t>
            </a:r>
            <a:r>
              <a:rPr lang="en-US" b="1" dirty="0" err="1"/>
              <a:t>pelanggan</a:t>
            </a:r>
            <a:r>
              <a:rPr lang="en-US" b="1" dirty="0"/>
              <a:t> di </a:t>
            </a:r>
            <a:r>
              <a:rPr lang="en-US" b="1" dirty="0" err="1"/>
              <a:t>rentang</a:t>
            </a:r>
            <a:r>
              <a:rPr lang="en-US" b="1" dirty="0"/>
              <a:t> </a:t>
            </a:r>
            <a:r>
              <a:rPr lang="en-US" b="1" dirty="0" err="1"/>
              <a:t>usia</a:t>
            </a:r>
            <a:r>
              <a:rPr lang="en-US" b="1" dirty="0"/>
              <a:t> 40-60 tahun</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mayoritas</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40-60 tahun, </a:t>
            </a:r>
            <a:r>
              <a:rPr lang="en-US" sz="1200" dirty="0" err="1">
                <a:solidFill>
                  <a:schemeClr val="dk1"/>
                </a:solidFill>
              </a:rPr>
              <a:t>perusahaan</a:t>
            </a:r>
            <a:r>
              <a:rPr lang="en-US" sz="1200" dirty="0">
                <a:solidFill>
                  <a:schemeClr val="dk1"/>
                </a:solidFill>
              </a:rPr>
              <a:t> dapat </a:t>
            </a:r>
            <a:r>
              <a:rPr lang="en-US" sz="1200" dirty="0" err="1">
                <a:solidFill>
                  <a:schemeClr val="dk1"/>
                </a:solidFill>
              </a:rPr>
              <a:t>menyimpulkan</a:t>
            </a:r>
            <a:r>
              <a:rPr lang="en-US" sz="1200" dirty="0">
                <a:solidFill>
                  <a:schemeClr val="dk1"/>
                </a:solidFill>
              </a:rPr>
              <a:t> </a:t>
            </a:r>
            <a:r>
              <a:rPr lang="en-US" sz="1200" dirty="0" err="1">
                <a:solidFill>
                  <a:schemeClr val="dk1"/>
                </a:solidFill>
              </a:rPr>
              <a:t>bahwa</a:t>
            </a:r>
            <a:r>
              <a:rPr lang="en-US" sz="1200" dirty="0">
                <a:solidFill>
                  <a:schemeClr val="dk1"/>
                </a:solidFill>
              </a:rPr>
              <a:t> 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saat</a:t>
            </a:r>
            <a:r>
              <a:rPr lang="en-US" sz="1200" dirty="0">
                <a:solidFill>
                  <a:schemeClr val="dk1"/>
                </a:solidFill>
              </a:rPr>
              <a:t> ini adalah kelompok </a:t>
            </a:r>
            <a:r>
              <a:rPr lang="en-US" sz="1200" dirty="0" err="1">
                <a:solidFill>
                  <a:schemeClr val="dk1"/>
                </a:solidFill>
              </a:rPr>
              <a:t>usia</a:t>
            </a:r>
            <a:r>
              <a:rPr lang="en-US" sz="1200" dirty="0">
                <a:solidFill>
                  <a:schemeClr val="dk1"/>
                </a:solidFill>
              </a:rPr>
              <a:t> </a:t>
            </a:r>
            <a:r>
              <a:rPr lang="en-US" sz="1200" dirty="0" err="1">
                <a:solidFill>
                  <a:schemeClr val="dk1"/>
                </a:solidFill>
              </a:rPr>
              <a:t>menengah</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 Oleh </a:t>
            </a:r>
            <a:r>
              <a:rPr lang="en-US" sz="1200" dirty="0" err="1">
                <a:solidFill>
                  <a:schemeClr val="dk1"/>
                </a:solidFill>
              </a:rPr>
              <a:t>karena</a:t>
            </a:r>
            <a:r>
              <a:rPr lang="en-US" sz="1200" dirty="0">
                <a:solidFill>
                  <a:schemeClr val="dk1"/>
                </a:solidFill>
              </a:rPr>
              <a:t> itu,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dan </a:t>
            </a:r>
            <a:r>
              <a:rPr lang="en-US" sz="1200" dirty="0" err="1">
                <a:solidFill>
                  <a:schemeClr val="dk1"/>
                </a:solidFill>
              </a:rPr>
              <a:t>produk</a:t>
            </a:r>
            <a:r>
              <a:rPr lang="en-US" sz="1200" dirty="0">
                <a:solidFill>
                  <a:schemeClr val="dk1"/>
                </a:solidFill>
              </a:rPr>
              <a:t> yang </a:t>
            </a:r>
            <a:r>
              <a:rPr lang="en-US" sz="1200" dirty="0" err="1">
                <a:solidFill>
                  <a:schemeClr val="dk1"/>
                </a:solidFill>
              </a:rPr>
              <a:t>dikembangkan</a:t>
            </a:r>
            <a:r>
              <a:rPr lang="en-US" sz="1200" dirty="0">
                <a:solidFill>
                  <a:schemeClr val="dk1"/>
                </a:solidFill>
              </a:rPr>
              <a:t> harus </a:t>
            </a:r>
            <a:r>
              <a:rPr lang="en-US" sz="1200" dirty="0" err="1">
                <a:solidFill>
                  <a:schemeClr val="dk1"/>
                </a:solidFill>
              </a:rPr>
              <a:t>relevan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preferensi</a:t>
            </a:r>
            <a:r>
              <a:rPr lang="en-US" sz="1200" dirty="0">
                <a:solidFill>
                  <a:schemeClr val="dk1"/>
                </a:solidFill>
              </a:rPr>
              <a:t> dan </a:t>
            </a:r>
            <a:r>
              <a:rPr lang="en-US" sz="1200" dirty="0" err="1">
                <a:solidFill>
                  <a:schemeClr val="dk1"/>
                </a:solidFill>
              </a:rPr>
              <a:t>kebutuhan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Peluang</a:t>
            </a:r>
            <a:r>
              <a:rPr lang="en-US" sz="1200" dirty="0">
                <a:solidFill>
                  <a:schemeClr val="dk1"/>
                </a:solidFill>
              </a:rPr>
              <a:t> untuk </a:t>
            </a:r>
            <a:r>
              <a:rPr lang="en-US" sz="1200" dirty="0" err="1">
                <a:solidFill>
                  <a:schemeClr val="dk1"/>
                </a:solidFill>
              </a:rPr>
              <a:t>segmentasi</a:t>
            </a:r>
            <a:r>
              <a:rPr lang="en-US" sz="1200" dirty="0">
                <a:solidFill>
                  <a:schemeClr val="dk1"/>
                </a:solidFill>
              </a:rPr>
              <a:t> pasar, </a:t>
            </a:r>
            <a:r>
              <a:rPr lang="en-US" sz="1200" dirty="0" err="1">
                <a:solidFill>
                  <a:schemeClr val="dk1"/>
                </a:solidFill>
              </a:rPr>
              <a:t>mengingat</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variasi</a:t>
            </a:r>
            <a:r>
              <a:rPr lang="en-US" sz="1200" dirty="0">
                <a:solidFill>
                  <a:schemeClr val="dk1"/>
                </a:solidFill>
              </a:rPr>
              <a:t> dalam </a:t>
            </a:r>
            <a:r>
              <a:rPr lang="en-US" sz="1200" dirty="0" err="1">
                <a:solidFill>
                  <a:schemeClr val="dk1"/>
                </a:solidFill>
              </a:rPr>
              <a:t>distribusi</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peluang</a:t>
            </a:r>
            <a:r>
              <a:rPr lang="en-US" sz="1200" dirty="0">
                <a:solidFill>
                  <a:schemeClr val="dk1"/>
                </a:solidFill>
              </a:rPr>
              <a:t> untuk </a:t>
            </a:r>
            <a:r>
              <a:rPr lang="en-US" sz="1200" dirty="0" err="1">
                <a:solidFill>
                  <a:schemeClr val="dk1"/>
                </a:solidFill>
              </a:rPr>
              <a:t>melakukan</a:t>
            </a:r>
            <a:r>
              <a:rPr lang="en-US" sz="1200" dirty="0">
                <a:solidFill>
                  <a:schemeClr val="dk1"/>
                </a:solidFill>
              </a:rPr>
              <a:t> </a:t>
            </a:r>
            <a:r>
              <a:rPr lang="en-US" sz="1200" dirty="0" err="1">
                <a:solidFill>
                  <a:schemeClr val="dk1"/>
                </a:solidFill>
              </a:rPr>
              <a:t>segmentasi</a:t>
            </a:r>
            <a:r>
              <a:rPr lang="en-US" sz="1200" dirty="0">
                <a:solidFill>
                  <a:schemeClr val="dk1"/>
                </a:solidFill>
              </a:rPr>
              <a:t> pasar lebih </a:t>
            </a:r>
            <a:r>
              <a:rPr lang="en-US" sz="1200" dirty="0" err="1">
                <a:solidFill>
                  <a:schemeClr val="dk1"/>
                </a:solidFill>
              </a:rPr>
              <a:t>lanjut</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Misalnya</a:t>
            </a:r>
            <a:r>
              <a:rPr lang="en-US" sz="1200" dirty="0">
                <a:solidFill>
                  <a:schemeClr val="dk1"/>
                </a:solidFill>
              </a:rPr>
              <a:t>, </a:t>
            </a:r>
            <a:r>
              <a:rPr lang="en-US" sz="1200" dirty="0" err="1">
                <a:solidFill>
                  <a:schemeClr val="dk1"/>
                </a:solidFill>
              </a:rPr>
              <a:t>perusahaan</a:t>
            </a:r>
            <a:r>
              <a:rPr lang="en-US" sz="1200" dirty="0">
                <a:solidFill>
                  <a:schemeClr val="dk1"/>
                </a:solidFill>
              </a:rPr>
              <a:t> bisa </a:t>
            </a:r>
            <a:r>
              <a:rPr lang="en-US" sz="1200" dirty="0" err="1">
                <a:solidFill>
                  <a:schemeClr val="dk1"/>
                </a:solidFill>
              </a:rPr>
              <a:t>menciptakan</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lebih </a:t>
            </a:r>
            <a:r>
              <a:rPr lang="en-US" sz="1200" dirty="0" err="1">
                <a:solidFill>
                  <a:schemeClr val="dk1"/>
                </a:solidFill>
              </a:rPr>
              <a:t>khusus</a:t>
            </a:r>
            <a:r>
              <a:rPr lang="en-US" sz="1200" dirty="0">
                <a:solidFill>
                  <a:schemeClr val="dk1"/>
                </a:solidFill>
              </a:rPr>
              <a:t> dan </a:t>
            </a:r>
            <a:r>
              <a:rPr lang="en-US" sz="1200" dirty="0" err="1">
                <a:solidFill>
                  <a:schemeClr val="dk1"/>
                </a:solidFill>
              </a:rPr>
              <a:t>relevan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yang lebih </a:t>
            </a:r>
            <a:r>
              <a:rPr lang="en-US" sz="1200" dirty="0" err="1">
                <a:solidFill>
                  <a:schemeClr val="dk1"/>
                </a:solidFill>
              </a:rPr>
              <a:t>muda</a:t>
            </a:r>
            <a:r>
              <a:rPr lang="en-US" sz="1200" dirty="0">
                <a:solidFill>
                  <a:schemeClr val="dk1"/>
                </a:solidFill>
              </a:rPr>
              <a:t> (30-40 tahun) </a:t>
            </a:r>
            <a:r>
              <a:rPr lang="en-US" sz="1200" dirty="0" err="1">
                <a:solidFill>
                  <a:schemeClr val="dk1"/>
                </a:solidFill>
              </a:rPr>
              <a:t>atau</a:t>
            </a:r>
            <a:r>
              <a:rPr lang="en-US" sz="1200" dirty="0">
                <a:solidFill>
                  <a:schemeClr val="dk1"/>
                </a:solidFill>
              </a:rPr>
              <a:t> lebih </a:t>
            </a:r>
            <a:r>
              <a:rPr lang="en-US" sz="1200" dirty="0" err="1">
                <a:solidFill>
                  <a:schemeClr val="dk1"/>
                </a:solidFill>
              </a:rPr>
              <a:t>tua</a:t>
            </a:r>
            <a:r>
              <a:rPr lang="en-US" sz="1200" dirty="0">
                <a:solidFill>
                  <a:schemeClr val="dk1"/>
                </a:solidFill>
              </a:rPr>
              <a:t> (60 tahun ke </a:t>
            </a:r>
            <a:r>
              <a:rPr lang="en-US" sz="1200" dirty="0" err="1">
                <a:solidFill>
                  <a:schemeClr val="dk1"/>
                </a:solidFill>
              </a:rPr>
              <a:t>atas</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Adanya</a:t>
            </a:r>
            <a:r>
              <a:rPr lang="en-US" sz="1200" dirty="0">
                <a:solidFill>
                  <a:schemeClr val="dk1"/>
                </a:solidFill>
              </a:rPr>
              <a:t> outlier di </a:t>
            </a:r>
            <a:r>
              <a:rPr lang="en-US" sz="1200" dirty="0" err="1">
                <a:solidFill>
                  <a:schemeClr val="dk1"/>
                </a:solidFill>
              </a:rPr>
              <a:t>usia</a:t>
            </a:r>
            <a:r>
              <a:rPr lang="en-US" sz="1200" dirty="0">
                <a:solidFill>
                  <a:schemeClr val="dk1"/>
                </a:solidFill>
              </a:rPr>
              <a:t> lebih </a:t>
            </a:r>
            <a:r>
              <a:rPr lang="en-US" sz="1200" dirty="0" err="1">
                <a:solidFill>
                  <a:schemeClr val="dk1"/>
                </a:solidFill>
              </a:rPr>
              <a:t>dari</a:t>
            </a:r>
            <a:r>
              <a:rPr lang="en-US" sz="1200" dirty="0">
                <a:solidFill>
                  <a:schemeClr val="dk1"/>
                </a:solidFill>
              </a:rPr>
              <a:t> 100 tahun,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tua</a:t>
            </a:r>
            <a:r>
              <a:rPr lang="en-US" sz="1200" dirty="0">
                <a:solidFill>
                  <a:schemeClr val="dk1"/>
                </a:solidFill>
              </a:rPr>
              <a:t>.</a:t>
            </a:r>
          </a:p>
        </p:txBody>
      </p:sp>
      <p:pic>
        <p:nvPicPr>
          <p:cNvPr id="3" name="Picture 2">
            <a:extLst>
              <a:ext uri="{FF2B5EF4-FFF2-40B4-BE49-F238E27FC236}">
                <a16:creationId xmlns:a16="http://schemas.microsoft.com/office/drawing/2014/main" id="{5A6301CA-EBAB-4F9A-BE22-29D90073111B}"/>
              </a:ext>
            </a:extLst>
          </p:cNvPr>
          <p:cNvPicPr>
            <a:picLocks noChangeAspect="1"/>
          </p:cNvPicPr>
          <p:nvPr/>
        </p:nvPicPr>
        <p:blipFill>
          <a:blip r:embed="rId3"/>
          <a:stretch>
            <a:fillRect/>
          </a:stretch>
        </p:blipFill>
        <p:spPr>
          <a:xfrm>
            <a:off x="3279902" y="680815"/>
            <a:ext cx="2596896" cy="2043888"/>
          </a:xfrm>
          <a:prstGeom prst="rect">
            <a:avLst/>
          </a:prstGeom>
          <a:ln w="19050">
            <a:solidFill>
              <a:srgbClr val="019FAB"/>
            </a:solidFill>
          </a:ln>
        </p:spPr>
      </p:pic>
    </p:spTree>
    <p:extLst>
      <p:ext uri="{BB962C8B-B14F-4D97-AF65-F5344CB8AC3E}">
        <p14:creationId xmlns:p14="http://schemas.microsoft.com/office/powerpoint/2010/main" val="374500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2633</Words>
  <Application>Microsoft Office PowerPoint</Application>
  <PresentationFormat>On-screen Show (16:9)</PresentationFormat>
  <Paragraphs>572</Paragraphs>
  <Slides>25</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Dosis</vt:lpstr>
      <vt:lpstr>Courier New</vt:lpstr>
      <vt:lpstr>Arial</vt:lpstr>
      <vt:lpstr>Roboto</vt:lpstr>
      <vt:lpstr>Nunito</vt:lpstr>
      <vt:lpstr>Simple Light</vt:lpstr>
      <vt:lpstr>Simple Light</vt:lpstr>
      <vt:lpstr>Predict Customer Personality to boost marketing campaign by using Machine Learning</vt:lpstr>
      <vt:lpstr>Overview</vt:lpstr>
      <vt:lpstr>Feature Engineering</vt:lpstr>
      <vt:lpstr>Feature Engineering</vt:lpstr>
      <vt:lpstr>Feature Engineering</vt:lpstr>
      <vt:lpstr>Exploration Data Analysis</vt:lpstr>
      <vt:lpstr>Exploration Data Analysis</vt:lpstr>
      <vt:lpstr>Fact 1: Sebagian besar conversion rate mendekati nol</vt:lpstr>
      <vt:lpstr>Fact 2: Mayoritas pelanggan di rentang usia 40-60 tahun</vt:lpstr>
      <vt:lpstr>Fact 3: Dewasa muda adalah kelompok pengeluaran tertinggi</vt:lpstr>
      <vt:lpstr>Fact 3: Dewasa muda adalah kelompok total transaksi tertinggi</vt:lpstr>
      <vt:lpstr>Data Cleaning</vt:lpstr>
      <vt:lpstr>Data Cleaning</vt:lpstr>
      <vt:lpstr>Data Preprocessing</vt:lpstr>
      <vt:lpstr>Data Preprocessing</vt:lpstr>
      <vt:lpstr>Data Preprocessing</vt:lpstr>
      <vt:lpstr>Data Preprocessing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Arieska Restu</cp:lastModifiedBy>
  <cp:revision>58</cp:revision>
  <dcterms:modified xsi:type="dcterms:W3CDTF">2024-10-11T12:30:15Z</dcterms:modified>
</cp:coreProperties>
</file>